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57" r:id="rId4"/>
    <p:sldId id="288" r:id="rId5"/>
    <p:sldId id="273" r:id="rId6"/>
    <p:sldId id="272" r:id="rId7"/>
    <p:sldId id="275" r:id="rId8"/>
    <p:sldId id="282" r:id="rId9"/>
    <p:sldId id="281" r:id="rId10"/>
    <p:sldId id="260" r:id="rId11"/>
    <p:sldId id="258" r:id="rId12"/>
    <p:sldId id="284" r:id="rId13"/>
    <p:sldId id="259" r:id="rId14"/>
    <p:sldId id="262" r:id="rId15"/>
    <p:sldId id="286" r:id="rId16"/>
    <p:sldId id="266" r:id="rId17"/>
    <p:sldId id="265" r:id="rId18"/>
    <p:sldId id="277" r:id="rId19"/>
    <p:sldId id="264" r:id="rId20"/>
    <p:sldId id="280" r:id="rId21"/>
    <p:sldId id="263" r:id="rId22"/>
    <p:sldId id="278" r:id="rId23"/>
    <p:sldId id="279" r:id="rId24"/>
    <p:sldId id="283" r:id="rId25"/>
    <p:sldId id="267" r:id="rId26"/>
    <p:sldId id="268" r:id="rId27"/>
    <p:sldId id="287" r:id="rId28"/>
    <p:sldId id="27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CAD6782-89FE-4195-AFE5-6B1B3DE85B29}" type="datetimeFigureOut">
              <a:rPr lang="ru-RU" smtClean="0"/>
              <a:t>12.09.2018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6597314-D543-4000-93D9-33ADA0B873C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AD6782-89FE-4195-AFE5-6B1B3DE85B29}"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AD6782-89FE-4195-AFE5-6B1B3DE85B29}"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CAD6782-89FE-4195-AFE5-6B1B3DE85B29}" type="datetimeFigureOut">
              <a:rPr lang="ru-RU" smtClean="0"/>
              <a:t>12.09.2018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6597314-D543-4000-93D9-33ADA0B873C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CAD6782-89FE-4195-AFE5-6B1B3DE85B29}" type="datetimeFigureOut">
              <a:rPr lang="ru-RU" smtClean="0"/>
              <a:t>12.09.2018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6597314-D543-4000-93D9-33ADA0B873CF}"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CAD6782-89FE-4195-AFE5-6B1B3DE85B29}" type="datetimeFigureOut">
              <a:rPr lang="ru-RU" smtClean="0"/>
              <a:t>12.09.2018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CAD6782-89FE-4195-AFE5-6B1B3DE85B29}" type="datetimeFigureOut">
              <a:rPr lang="ru-RU" smtClean="0"/>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6597314-D543-4000-93D9-33ADA0B873CF}"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CAD6782-89FE-4195-AFE5-6B1B3DE85B29}" type="datetimeFigureOut">
              <a:rPr lang="ru-RU" smtClean="0"/>
              <a:t>12.09.2018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CAD6782-89FE-4195-AFE5-6B1B3DE85B29}" type="datetimeFigureOut">
              <a:rPr lang="ru-RU" smtClean="0"/>
              <a:t>12.09.2018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CAD6782-89FE-4195-AFE5-6B1B3DE85B29}" type="datetimeFigureOut">
              <a:rPr lang="ru-RU" smtClean="0"/>
              <a:t>12.09.2018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597314-D543-4000-93D9-33ADA0B873C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CAD6782-89FE-4195-AFE5-6B1B3DE85B29}" type="datetimeFigureOut">
              <a:rPr lang="ru-RU" smtClean="0"/>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6597314-D543-4000-93D9-33ADA0B873CF}"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CAD6782-89FE-4195-AFE5-6B1B3DE85B29}" type="datetimeFigureOut">
              <a:rPr lang="ru-RU" smtClean="0"/>
              <a:t>12.09.2018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597314-D543-4000-93D9-33ADA0B873CF}"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irpps.ru/assets/media/fon-dlja-prezentacii/0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32040" y="2044004"/>
            <a:ext cx="4084240" cy="1754326"/>
          </a:xfrm>
          <a:prstGeom prst="rect">
            <a:avLst/>
          </a:prstGeom>
        </p:spPr>
        <p:txBody>
          <a:bodyPr wrap="square">
            <a:spAutoFit/>
          </a:bodyPr>
          <a:lstStyle/>
          <a:p>
            <a:r>
              <a:rPr lang="ru-RU" sz="2800" b="1" dirty="0" smtClean="0">
                <a:latin typeface="Times New Roman" panose="02020603050405020304" pitchFamily="18" charset="0"/>
                <a:cs typeface="Times New Roman" panose="02020603050405020304" pitchFamily="18" charset="0"/>
              </a:rPr>
              <a:t>   Итоговое сочинение.</a:t>
            </a:r>
          </a:p>
          <a:p>
            <a:endParaRPr lang="ru-RU" sz="28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Тематическое направление</a:t>
            </a:r>
            <a:endParaRPr lang="ru-RU" sz="24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«Мечта и реальность».</a:t>
            </a:r>
          </a:p>
        </p:txBody>
      </p:sp>
      <p:sp>
        <p:nvSpPr>
          <p:cNvPr id="4" name="Прямоугольник 3"/>
          <p:cNvSpPr/>
          <p:nvPr/>
        </p:nvSpPr>
        <p:spPr>
          <a:xfrm>
            <a:off x="5076056" y="5157192"/>
            <a:ext cx="3960440"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Подготовила: Шевчук А.П.,</a:t>
            </a:r>
          </a:p>
          <a:p>
            <a:r>
              <a:rPr lang="ru-RU" dirty="0" smtClean="0">
                <a:latin typeface="Times New Roman" panose="02020603050405020304" pitchFamily="18" charset="0"/>
                <a:cs typeface="Times New Roman" panose="02020603050405020304" pitchFamily="18" charset="0"/>
              </a:rPr>
              <a:t>учитель русского языка и литературы </a:t>
            </a:r>
          </a:p>
          <a:p>
            <a:r>
              <a:rPr lang="ru-RU" dirty="0" smtClean="0">
                <a:latin typeface="Times New Roman" panose="02020603050405020304" pitchFamily="18" charset="0"/>
                <a:cs typeface="Times New Roman" panose="02020603050405020304" pitchFamily="18" charset="0"/>
              </a:rPr>
              <a:t>МБОУ «СОШ №1»</a:t>
            </a:r>
          </a:p>
          <a:p>
            <a:r>
              <a:rPr lang="ru-RU" dirty="0" smtClean="0">
                <a:latin typeface="Times New Roman" panose="02020603050405020304" pitchFamily="18" charset="0"/>
                <a:cs typeface="Times New Roman" panose="02020603050405020304" pitchFamily="18" charset="0"/>
              </a:rPr>
              <a:t>г. Братска Иркутской обл.</a:t>
            </a:r>
            <a:endParaRPr lang="ru-RU" dirty="0">
              <a:latin typeface="Times New Roman" panose="02020603050405020304" pitchFamily="18" charset="0"/>
              <a:cs typeface="Times New Roman" panose="02020603050405020304" pitchFamily="18" charset="0"/>
            </a:endParaRPr>
          </a:p>
        </p:txBody>
      </p:sp>
      <p:pic>
        <p:nvPicPr>
          <p:cNvPr id="15362" name="Picture 2" descr="https://www.metod-kopilka.ru/images/doc/39/33569/hello_html_6d1f6d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43" y="309057"/>
            <a:ext cx="2453459" cy="3469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4077072"/>
            <a:ext cx="3561360" cy="738664"/>
          </a:xfrm>
          <a:prstGeom prst="rect">
            <a:avLst/>
          </a:prstGeom>
          <a:noFill/>
        </p:spPr>
        <p:txBody>
          <a:bodyPr wrap="none" rtlCol="0">
            <a:spAutoFit/>
          </a:bodyPr>
          <a:lstStyle/>
          <a:p>
            <a:r>
              <a:rPr lang="ru-RU" sz="2400" b="1" i="1" dirty="0" smtClean="0">
                <a:latin typeface="Times New Roman" panose="02020603050405020304" pitchFamily="18" charset="0"/>
                <a:cs typeface="Times New Roman" panose="02020603050405020304" pitchFamily="18" charset="0"/>
              </a:rPr>
              <a:t>Берегите в себе человека</a:t>
            </a:r>
          </a:p>
          <a:p>
            <a:r>
              <a:rPr lang="ru-RU" i="1" dirty="0">
                <a:latin typeface="Times New Roman" panose="02020603050405020304" pitchFamily="18" charset="0"/>
                <a:cs typeface="Times New Roman" panose="02020603050405020304" pitchFamily="18" charset="0"/>
              </a:rPr>
              <a:t> </a:t>
            </a:r>
            <a:r>
              <a:rPr lang="ru-RU" i="1" dirty="0" smtClean="0">
                <a:latin typeface="Times New Roman" panose="02020603050405020304" pitchFamily="18" charset="0"/>
                <a:cs typeface="Times New Roman" panose="02020603050405020304" pitchFamily="18" charset="0"/>
              </a:rPr>
              <a:t>                                    А.П. Чехов.</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29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3" y="332656"/>
            <a:ext cx="9055089" cy="6370975"/>
          </a:xfrm>
          <a:prstGeom prst="rect">
            <a:avLst/>
          </a:prstGeom>
          <a:noFill/>
        </p:spPr>
        <p:txBody>
          <a:bodyPr wrap="square" rtlCol="0">
            <a:spAutoFit/>
          </a:bodyPr>
          <a:lstStyle/>
          <a:p>
            <a:pPr fontAlgn="base"/>
            <a:r>
              <a:rPr lang="ru-RU" sz="2400" b="1" dirty="0">
                <a:solidFill>
                  <a:srgbClr val="C00000"/>
                </a:solidFill>
              </a:rPr>
              <a:t>А. С. Пушкин. «Капитанская дочка»</a:t>
            </a:r>
          </a:p>
          <a:p>
            <a:pPr fontAlgn="base"/>
            <a:r>
              <a:rPr lang="ru-RU" sz="2400" dirty="0"/>
              <a:t>Александр Сергеевич Пушкин в своем </a:t>
            </a:r>
            <a:r>
              <a:rPr lang="ru-RU" sz="2400" dirty="0" smtClean="0"/>
              <a:t>историческом</a:t>
            </a:r>
          </a:p>
          <a:p>
            <a:pPr fontAlgn="base"/>
            <a:r>
              <a:rPr lang="ru-RU" sz="2400" dirty="0" smtClean="0"/>
              <a:t> </a:t>
            </a:r>
            <a:r>
              <a:rPr lang="ru-RU" sz="2400" dirty="0" smtClean="0"/>
              <a:t>романе </a:t>
            </a:r>
            <a:r>
              <a:rPr lang="ru-RU" sz="2400" dirty="0"/>
              <a:t>«Капитанская дочка» описывает преданность </a:t>
            </a:r>
            <a:endParaRPr lang="ru-RU" sz="2400" dirty="0" smtClean="0"/>
          </a:p>
          <a:p>
            <a:pPr fontAlgn="base"/>
            <a:r>
              <a:rPr lang="ru-RU" sz="2400" dirty="0" smtClean="0"/>
              <a:t>мечте</a:t>
            </a:r>
            <a:r>
              <a:rPr lang="ru-RU" sz="2400" dirty="0"/>
              <a:t>, </a:t>
            </a:r>
            <a:r>
              <a:rPr lang="ru-RU" sz="2400" dirty="0" smtClean="0"/>
              <a:t>которая </a:t>
            </a:r>
            <a:r>
              <a:rPr lang="ru-RU" sz="2400" dirty="0"/>
              <a:t>увенчалась воплощением </a:t>
            </a:r>
            <a:r>
              <a:rPr lang="ru-RU" sz="2400" dirty="0" smtClean="0"/>
              <a:t>желания</a:t>
            </a:r>
          </a:p>
          <a:p>
            <a:pPr fontAlgn="base"/>
            <a:r>
              <a:rPr lang="ru-RU" sz="2400" dirty="0" smtClean="0"/>
              <a:t> </a:t>
            </a:r>
            <a:r>
              <a:rPr lang="ru-RU" sz="2400" dirty="0"/>
              <a:t>в жизнь. </a:t>
            </a:r>
            <a:r>
              <a:rPr lang="ru-RU" sz="2400" dirty="0" smtClean="0"/>
              <a:t>Марья </a:t>
            </a:r>
            <a:r>
              <a:rPr lang="ru-RU" sz="2400" dirty="0"/>
              <a:t>Миронова полюбила Петра и мечтала </a:t>
            </a:r>
            <a:endParaRPr lang="ru-RU" sz="2400" dirty="0" smtClean="0"/>
          </a:p>
          <a:p>
            <a:pPr fontAlgn="base"/>
            <a:r>
              <a:rPr lang="ru-RU" sz="2400" dirty="0" smtClean="0"/>
              <a:t>выйти </a:t>
            </a:r>
            <a:r>
              <a:rPr lang="ru-RU" sz="2400" dirty="0"/>
              <a:t>за него </a:t>
            </a:r>
            <a:r>
              <a:rPr lang="ru-RU" sz="2400" dirty="0" smtClean="0"/>
              <a:t>замуж. Но </a:t>
            </a:r>
            <a:r>
              <a:rPr lang="ru-RU" sz="2400" dirty="0"/>
              <a:t>судьба все время ставила им палки в колеса: </a:t>
            </a:r>
            <a:r>
              <a:rPr lang="ru-RU" sz="2400" dirty="0" smtClean="0"/>
              <a:t>сначала Швабрин </a:t>
            </a:r>
            <a:r>
              <a:rPr lang="ru-RU" sz="2400" dirty="0"/>
              <a:t>донес отцу Гринева, </a:t>
            </a:r>
            <a:r>
              <a:rPr lang="ru-RU" sz="2400" dirty="0" smtClean="0"/>
              <a:t>что </a:t>
            </a:r>
            <a:r>
              <a:rPr lang="ru-RU" sz="2400" dirty="0"/>
              <a:t>бесприданница жаждет </a:t>
            </a:r>
            <a:r>
              <a:rPr lang="ru-RU" sz="2400" dirty="0" smtClean="0"/>
              <a:t>заманить богатого </a:t>
            </a:r>
            <a:r>
              <a:rPr lang="ru-RU" sz="2400" dirty="0"/>
              <a:t>наследника в </a:t>
            </a:r>
            <a:r>
              <a:rPr lang="ru-RU" sz="2400" dirty="0" smtClean="0"/>
              <a:t>ловушку. Пожилой </a:t>
            </a:r>
            <a:r>
              <a:rPr lang="ru-RU" sz="2400" dirty="0"/>
              <a:t>дворянин, естественно, запретил этот брак.  </a:t>
            </a:r>
            <a:r>
              <a:rPr lang="ru-RU" sz="2400" dirty="0" smtClean="0"/>
              <a:t>Потом </a:t>
            </a:r>
            <a:r>
              <a:rPr lang="ru-RU" sz="2400" dirty="0"/>
              <a:t>Марья стала пленницей Алексея, и тот принуждал </a:t>
            </a:r>
            <a:r>
              <a:rPr lang="ru-RU" sz="2400" dirty="0" smtClean="0"/>
              <a:t>ее выйти </a:t>
            </a:r>
            <a:r>
              <a:rPr lang="ru-RU" sz="2400" dirty="0"/>
              <a:t>за него замуж. </a:t>
            </a:r>
            <a:r>
              <a:rPr lang="ru-RU" sz="2400" dirty="0" smtClean="0"/>
              <a:t>Казалось </a:t>
            </a:r>
            <a:r>
              <a:rPr lang="ru-RU" sz="2400" dirty="0"/>
              <a:t>бы, бедная сирота должна была принять предложение, </a:t>
            </a:r>
            <a:r>
              <a:rPr lang="ru-RU" sz="2400" dirty="0" smtClean="0"/>
              <a:t>лучшего </a:t>
            </a:r>
            <a:r>
              <a:rPr lang="ru-RU" sz="2400" dirty="0"/>
              <a:t>ждать не придется, но девушка упорно ждала любимого. </a:t>
            </a:r>
            <a:r>
              <a:rPr lang="ru-RU" sz="2400" dirty="0" smtClean="0"/>
              <a:t>Когда </a:t>
            </a:r>
            <a:r>
              <a:rPr lang="ru-RU" sz="2400" dirty="0"/>
              <a:t>освобождение состоялось, ей снова пришлось потерять Петра. </a:t>
            </a:r>
            <a:r>
              <a:rPr lang="ru-RU" sz="2400" dirty="0" smtClean="0"/>
              <a:t>Его </a:t>
            </a:r>
            <a:r>
              <a:rPr lang="ru-RU" sz="2400" dirty="0"/>
              <a:t>осудили за мнимую помощь Пугачеву. </a:t>
            </a:r>
            <a:r>
              <a:rPr lang="ru-RU" sz="2400" dirty="0" smtClean="0"/>
              <a:t>И </a:t>
            </a:r>
            <a:r>
              <a:rPr lang="ru-RU" sz="2400" dirty="0"/>
              <a:t>тогда героиня не побоялась ехать к самой императрице. </a:t>
            </a:r>
            <a:r>
              <a:rPr lang="ru-RU" sz="2400" dirty="0" smtClean="0"/>
              <a:t>Такая </a:t>
            </a:r>
            <a:r>
              <a:rPr lang="ru-RU" sz="2400" dirty="0"/>
              <a:t>верность мечте, </a:t>
            </a:r>
            <a:r>
              <a:rPr lang="ru-RU" sz="2400" dirty="0" smtClean="0"/>
              <a:t>наконец, привела </a:t>
            </a:r>
            <a:r>
              <a:rPr lang="ru-RU" sz="2400" dirty="0"/>
              <a:t>Марью к исполнению желания: </a:t>
            </a:r>
            <a:r>
              <a:rPr lang="ru-RU" sz="2400" dirty="0" smtClean="0"/>
              <a:t>она </a:t>
            </a:r>
            <a:r>
              <a:rPr lang="ru-RU" sz="2400" dirty="0"/>
              <a:t>стала супругой любимого человека.</a:t>
            </a:r>
          </a:p>
        </p:txBody>
      </p:sp>
      <p:pic>
        <p:nvPicPr>
          <p:cNvPr id="4" name="Picture 2" descr="http://lit.ge/shop/uploads/shop_product_image_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9711" y="98581"/>
            <a:ext cx="1471700" cy="196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0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500" y="115643"/>
            <a:ext cx="8928992" cy="6740307"/>
          </a:xfrm>
          <a:prstGeom prst="rect">
            <a:avLst/>
          </a:prstGeom>
        </p:spPr>
        <p:txBody>
          <a:bodyPr wrap="square">
            <a:spAutoFit/>
          </a:bodyPr>
          <a:lstStyle/>
          <a:p>
            <a:pPr fontAlgn="base"/>
            <a:r>
              <a:rPr lang="ru-RU" sz="2400" dirty="0"/>
              <a:t>Иногда люди готовы пойти на любые мерзости, лишь бы их мечта исполнилась. Такой пример описывает А. С. Пушкин в романе «Капитанская дочка». Алексей хотел жениться на Марье, но она его отвергала. Красавица к тому же влюбилась в нового офицера гарнизона, Петра. Тогда Швабрин решил добиться своего интригами и даже предательством. Он очернял репутацию Мироновой и ее семьи в глазах Гринева. Тогда отважный юноша назначил сплетнику поединок, защищая честь любимой девушки. И Швабрин вновь проявил подлость, воспользовавшись нечестным приемом. А когда крепость захватили бунтовщики, герой и бровью не повел, предав отчество. Тут-то он и решил взять жену силой и принуждением, не останавливаясь не перед чем. Ему вовремя помешал Гринев, и все же Алексей готов был переступить через все моральные запреты, лишь бы только добиться исполнения мечты. Из-за такой беспринципности она и не сбылась, ведь в любом стремлении важно сохранять достоинство, иначе ты только отдалишься от своей мечты, ибо станешь недостойным ее.</a:t>
            </a:r>
          </a:p>
        </p:txBody>
      </p:sp>
    </p:spTree>
    <p:extLst>
      <p:ext uri="{BB962C8B-B14F-4D97-AF65-F5344CB8AC3E}">
        <p14:creationId xmlns:p14="http://schemas.microsoft.com/office/powerpoint/2010/main" val="387074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s01.infourok.ru/images/doc/21/27196/img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436" name="Picture 4" descr="https://im0-tub-ru.yandex.net/i?id=691966c694b6fc1037f5a9dc8146786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1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3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461665"/>
          </a:xfrm>
          <a:prstGeom prst="rect">
            <a:avLst/>
          </a:prstGeom>
        </p:spPr>
        <p:txBody>
          <a:bodyPr wrap="square">
            <a:spAutoFit/>
          </a:bodyPr>
          <a:lstStyle/>
          <a:p>
            <a:pPr fontAlgn="base"/>
            <a:r>
              <a:rPr lang="ru-RU" sz="2400" b="1" dirty="0">
                <a:solidFill>
                  <a:srgbClr val="C00000"/>
                </a:solidFill>
              </a:rPr>
              <a:t>Ф. </a:t>
            </a:r>
            <a:r>
              <a:rPr lang="ru-RU" sz="2400" b="1" dirty="0" smtClean="0">
                <a:solidFill>
                  <a:srgbClr val="C00000"/>
                </a:solidFill>
              </a:rPr>
              <a:t>М. Достоевский.  «</a:t>
            </a:r>
            <a:r>
              <a:rPr lang="ru-RU" sz="2400" b="1" dirty="0">
                <a:solidFill>
                  <a:srgbClr val="C00000"/>
                </a:solidFill>
              </a:rPr>
              <a:t>Преступление и наказание»</a:t>
            </a:r>
            <a:endParaRPr lang="ru-RU" sz="2400" dirty="0">
              <a:solidFill>
                <a:srgbClr val="C00000"/>
              </a:solidFill>
            </a:endParaRPr>
          </a:p>
        </p:txBody>
      </p:sp>
      <p:sp>
        <p:nvSpPr>
          <p:cNvPr id="3" name="Прямоугольник 2"/>
          <p:cNvSpPr/>
          <p:nvPr/>
        </p:nvSpPr>
        <p:spPr>
          <a:xfrm>
            <a:off x="110141" y="868073"/>
            <a:ext cx="9036496" cy="5262979"/>
          </a:xfrm>
          <a:prstGeom prst="rect">
            <a:avLst/>
          </a:prstGeom>
        </p:spPr>
        <p:txBody>
          <a:bodyPr wrap="square">
            <a:spAutoFit/>
          </a:bodyPr>
          <a:lstStyle/>
          <a:p>
            <a:pPr fontAlgn="base"/>
            <a:r>
              <a:rPr lang="ru-RU" sz="2400" dirty="0"/>
              <a:t>Ф. М. Достоевский в своем произведении «Преступление и наказание» описал очень опасного мечтателя, которому следовало бы остерегаться своих желаний. Родион Раскольников стремился восстановить попранную социальную справедливость и раздать излишки богатых людей беднякам. Для этого он выбрал первую жертву – ростовщицу Алёну Ивановну. Эта старуха окутывала долговыми сетями десятки честных, но нищих семей. Герой убивает ее, а заодно и лишает жизни ее беременную сестрицу, которая оказалась свидетельницей расправы. Но исполнение его мечты оборачивается крахом всех радужных надежд. Украденные деньги никому не помогли, а лишь погубили душевный покой убийцы и вора. Таким образом, некоторых желаний действительно стоит бояться, так как в реальности они способны воплотиться лишь уродством и греховностью.</a:t>
            </a:r>
          </a:p>
        </p:txBody>
      </p:sp>
    </p:spTree>
    <p:extLst>
      <p:ext uri="{BB962C8B-B14F-4D97-AF65-F5344CB8AC3E}">
        <p14:creationId xmlns:p14="http://schemas.microsoft.com/office/powerpoint/2010/main" val="418164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8847"/>
            <a:ext cx="8928992" cy="5632311"/>
          </a:xfrm>
          <a:prstGeom prst="rect">
            <a:avLst/>
          </a:prstGeom>
        </p:spPr>
        <p:txBody>
          <a:bodyPr wrap="square">
            <a:spAutoFit/>
          </a:bodyPr>
          <a:lstStyle/>
          <a:p>
            <a:pPr fontAlgn="base"/>
            <a:r>
              <a:rPr lang="ru-RU" sz="2400" dirty="0"/>
              <a:t>Реальность порой не способна осквернить мечту, как доказывает нам автор книги «Преступление и наказание», Ф. М. Достоевский. Соня Мармеладова мечтала обратить Родиона в христианскую веру и направить его на праведный путь искупления греха. Поэтому девушка идет на нравственный подвиг: она отправляется на каторгу вслед за любимым. Суровые реалии тюремного быта не сломили возвышенную душу. Героиня приноровилась к жестоким порядкам и поддерживала многих арестантов своей заботой. Все ее полюбили. Даже холодное сердце гордого Родиона растаяло. В итоге желание Сони сбылось: ее избранник отрекся от бесчеловечных теорий. В эпилоге мы видим, как он увлеченно читает Библию, проникаясь мудростью и милосердием. Таким образом, даже самая несбыточная, казалось бы, мечта может прорваться в явь и не оскверниться ею, если человек пламенно верит в то, что делает.</a:t>
            </a:r>
          </a:p>
        </p:txBody>
      </p:sp>
    </p:spTree>
    <p:extLst>
      <p:ext uri="{BB962C8B-B14F-4D97-AF65-F5344CB8AC3E}">
        <p14:creationId xmlns:p14="http://schemas.microsoft.com/office/powerpoint/2010/main" val="294718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f.ppt-online.org/files/slide/d/d1c0A37fjuqVvlorsb69DiQkNR5nMG2mwZExUe/slid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1"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fashionlab.pro/wp-content/uploads/2014/07/%D0%9C%D0%B0%D1%81%D1%82%D0%B5%D1%80-%D0%B8-%D0%9C%D0%B0%D1%80%D0%B3%D0%B0%D1%80%D0%B8%D1%82%D0%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29000"/>
            <a:ext cx="3787260" cy="292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5210337" cy="461665"/>
          </a:xfrm>
          <a:prstGeom prst="rect">
            <a:avLst/>
          </a:prstGeom>
        </p:spPr>
        <p:txBody>
          <a:bodyPr wrap="none">
            <a:spAutoFit/>
          </a:bodyPr>
          <a:lstStyle/>
          <a:p>
            <a:pPr fontAlgn="base"/>
            <a:r>
              <a:rPr lang="ru-RU" sz="2400" b="1" dirty="0">
                <a:solidFill>
                  <a:srgbClr val="C00000"/>
                </a:solidFill>
              </a:rPr>
              <a:t>М. А. Булгаков. «Мастер и Маргарита»</a:t>
            </a:r>
            <a:endParaRPr lang="ru-RU" sz="2400" dirty="0">
              <a:solidFill>
                <a:srgbClr val="C00000"/>
              </a:solidFill>
            </a:endParaRPr>
          </a:p>
        </p:txBody>
      </p:sp>
      <p:sp>
        <p:nvSpPr>
          <p:cNvPr id="3" name="Прямоугольник 2"/>
          <p:cNvSpPr/>
          <p:nvPr/>
        </p:nvSpPr>
        <p:spPr>
          <a:xfrm>
            <a:off x="107504" y="620688"/>
            <a:ext cx="8856984" cy="6001643"/>
          </a:xfrm>
          <a:prstGeom prst="rect">
            <a:avLst/>
          </a:prstGeom>
        </p:spPr>
        <p:txBody>
          <a:bodyPr wrap="square">
            <a:spAutoFit/>
          </a:bodyPr>
          <a:lstStyle/>
          <a:p>
            <a:r>
              <a:rPr lang="ru-RU" sz="2400" dirty="0"/>
              <a:t>Михаил Афанасьевич Булгаков описал пропасть между мечтой и реальностью в своем романе «Мастер и Маргарита». Главный герой мечтал опубликовать книгу – достижение всей своей жизни. Ради ее написания он ушел с работы, потратил много выигранных денег на закупку различных трудов, которые помогли ему в творчестве. Но в итоге он сам же пожалел о том, что так рьяно добивался исполнения своей мечты. Критики тут же налетели на опубликованный отрывок, словно стая воронов на труп. Начались оскорбления в печати, гонения на такого «антисоветского» писателя. Да и подвальчик на Арбате, который Мастер оплатил выигрышем в лотерею, счастья не принес: его подставил и выселил Магарыч, прикинувшийся другом. Герой оказывается в сумасшедшем доме, а свой роман он и вовсе сжег. Выходит, человек должен бояться своих желаний, ведь даже представить себе не может, чем они обернутся в реальности.</a:t>
            </a:r>
          </a:p>
        </p:txBody>
      </p:sp>
    </p:spTree>
    <p:extLst>
      <p:ext uri="{BB962C8B-B14F-4D97-AF65-F5344CB8AC3E}">
        <p14:creationId xmlns:p14="http://schemas.microsoft.com/office/powerpoint/2010/main" val="55240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4154984"/>
          </a:xfrm>
          <a:prstGeom prst="rect">
            <a:avLst/>
          </a:prstGeom>
        </p:spPr>
        <p:txBody>
          <a:bodyPr wrap="square">
            <a:spAutoFit/>
          </a:bodyPr>
          <a:lstStyle/>
          <a:p>
            <a:r>
              <a:rPr lang="ru-RU" sz="2400" dirty="0"/>
              <a:t>О ничтожности некоторых из наших желаний рассказывает М. А. Булгаков в романе «Мастер и Маргарита». </a:t>
            </a:r>
            <a:r>
              <a:rPr lang="ru-RU" sz="2400" dirty="0" err="1"/>
              <a:t>Воланд</a:t>
            </a:r>
            <a:r>
              <a:rPr lang="ru-RU" sz="2400" dirty="0"/>
              <a:t> на своем представлении в Варьете иронизирует по поводу мечтаний москвичей: все они помешаны на «квартирном вопросе». Маг удовлетворяет их мелочность и тщеславие, выбрасывая пачки денег в воздух, одевая женщин в роскошные наряды. Но автор романа показал суетность и несущественность таких стремлений буквально: все деньги и одеяния растаяли или же превратились в пустые бумажки. Таким образом, мечты всех этих ограниченных и скупых людей оказались ничтожными иллюзиями, и сатана преподал им хороший урок.</a:t>
            </a:r>
          </a:p>
        </p:txBody>
      </p:sp>
      <p:pic>
        <p:nvPicPr>
          <p:cNvPr id="12290" name="Picture 2" descr="https://i.ytimg.com/vi/YR13mG4yd9g/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6548" y="4005064"/>
            <a:ext cx="4769948" cy="268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s02.infourok.ru/uploads/ex/1326/00039595-7e17476a/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 y="-31779"/>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5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2895729" cy="461665"/>
          </a:xfrm>
          <a:prstGeom prst="rect">
            <a:avLst/>
          </a:prstGeom>
        </p:spPr>
        <p:txBody>
          <a:bodyPr wrap="none">
            <a:spAutoFit/>
          </a:bodyPr>
          <a:lstStyle/>
          <a:p>
            <a:pPr fontAlgn="base"/>
            <a:r>
              <a:rPr lang="ru-RU" sz="2400" b="1" dirty="0">
                <a:solidFill>
                  <a:srgbClr val="C00000"/>
                </a:solidFill>
              </a:rPr>
              <a:t>А. П. Чехов. «</a:t>
            </a:r>
            <a:r>
              <a:rPr lang="ru-RU" sz="2400" b="1" dirty="0" err="1">
                <a:solidFill>
                  <a:srgbClr val="C00000"/>
                </a:solidFill>
              </a:rPr>
              <a:t>Ионыч</a:t>
            </a:r>
            <a:r>
              <a:rPr lang="ru-RU" sz="2400" b="1" dirty="0">
                <a:solidFill>
                  <a:srgbClr val="C00000"/>
                </a:solidFill>
              </a:rPr>
              <a:t>»</a:t>
            </a:r>
            <a:endParaRPr lang="ru-RU" sz="2400" dirty="0">
              <a:solidFill>
                <a:srgbClr val="C00000"/>
              </a:solidFill>
            </a:endParaRPr>
          </a:p>
        </p:txBody>
      </p:sp>
      <p:sp>
        <p:nvSpPr>
          <p:cNvPr id="3" name="Прямоугольник 2"/>
          <p:cNvSpPr/>
          <p:nvPr/>
        </p:nvSpPr>
        <p:spPr>
          <a:xfrm>
            <a:off x="107504" y="764704"/>
            <a:ext cx="8928992" cy="5632311"/>
          </a:xfrm>
          <a:prstGeom prst="rect">
            <a:avLst/>
          </a:prstGeom>
        </p:spPr>
        <p:txBody>
          <a:bodyPr wrap="square">
            <a:spAutoFit/>
          </a:bodyPr>
          <a:lstStyle/>
          <a:p>
            <a:pPr fontAlgn="base"/>
            <a:r>
              <a:rPr lang="ru-RU" sz="2400" dirty="0"/>
              <a:t>В рассказе А. П. Чехова «</a:t>
            </a:r>
            <a:r>
              <a:rPr lang="ru-RU" sz="2400" dirty="0" err="1"/>
              <a:t>Ионыч</a:t>
            </a:r>
            <a:r>
              <a:rPr lang="ru-RU" sz="2400" dirty="0"/>
              <a:t>» герой мечтает о </a:t>
            </a:r>
            <a:endParaRPr lang="ru-RU" sz="2400" dirty="0" smtClean="0"/>
          </a:p>
          <a:p>
            <a:pPr fontAlgn="base"/>
            <a:r>
              <a:rPr lang="ru-RU" sz="2400" dirty="0" smtClean="0"/>
              <a:t>своей </a:t>
            </a:r>
            <a:r>
              <a:rPr lang="ru-RU" sz="2400" dirty="0"/>
              <a:t>реализации в профессии. Он хочет внести </a:t>
            </a:r>
            <a:endParaRPr lang="ru-RU" sz="2400" dirty="0" smtClean="0"/>
          </a:p>
          <a:p>
            <a:pPr fontAlgn="base"/>
            <a:r>
              <a:rPr lang="ru-RU" sz="2400" dirty="0" smtClean="0"/>
              <a:t>большой </a:t>
            </a:r>
            <a:r>
              <a:rPr lang="ru-RU" sz="2400" dirty="0"/>
              <a:t>вклад в развитие медицины, хочет помогать </a:t>
            </a:r>
            <a:endParaRPr lang="ru-RU" sz="2400" dirty="0" smtClean="0"/>
          </a:p>
          <a:p>
            <a:pPr fontAlgn="base"/>
            <a:r>
              <a:rPr lang="ru-RU" sz="2400" dirty="0" smtClean="0"/>
              <a:t>людям </a:t>
            </a:r>
            <a:r>
              <a:rPr lang="ru-RU" sz="2400" dirty="0"/>
              <a:t>и нести добро в этот мир. Но Дмитрий </a:t>
            </a:r>
            <a:r>
              <a:rPr lang="ru-RU" sz="2400" dirty="0" smtClean="0"/>
              <a:t>попадает</a:t>
            </a:r>
          </a:p>
          <a:p>
            <a:pPr fontAlgn="base"/>
            <a:r>
              <a:rPr lang="ru-RU" sz="2400" dirty="0" smtClean="0"/>
              <a:t> в </a:t>
            </a:r>
            <a:r>
              <a:rPr lang="ru-RU" sz="2400" dirty="0"/>
              <a:t>глухую провинцию, где его чистосердечные порывы к свету заглушаются непролазной тьмой мещанства и пошлости. Все окружение молодого врача затягивает его в болото однообразия и скуки. Здесь никто ни к чему не стремится, никто ничего не жаждет. Все идет своим чередом. И Старцев тоже предает мечту, становясь заурядным толстым человеком средних лет. Он грубит и ворчит, обслуживая надоевших пациентов, которых он рассматривает исключительно в качестве источника заработка. Теперь он хочет только посидеть в клубе и поиграть в азартные игры. На его примере мы понимаем, что измена свои идеалам и мечтам сулит полную духовную деградацию.</a:t>
            </a:r>
          </a:p>
        </p:txBody>
      </p:sp>
      <p:pic>
        <p:nvPicPr>
          <p:cNvPr id="5" name="Picture 2" descr="http://audio-knigki.ru/uploads/posts/2015-04/1429214504_vhm7pe36aemksy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846" y="95807"/>
            <a:ext cx="13906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2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8856984" cy="526297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Понятия </a:t>
            </a:r>
            <a:r>
              <a:rPr lang="ru-RU" sz="2800" b="1" dirty="0">
                <a:latin typeface="Times New Roman" panose="02020603050405020304" pitchFamily="18" charset="0"/>
                <a:cs typeface="Times New Roman" panose="02020603050405020304" pitchFamily="18" charset="0"/>
              </a:rPr>
              <a:t>«мечта» </a:t>
            </a:r>
            <a:r>
              <a:rPr lang="ru-RU" sz="2800" dirty="0">
                <a:latin typeface="Times New Roman" panose="02020603050405020304" pitchFamily="18" charset="0"/>
                <a:cs typeface="Times New Roman" panose="02020603050405020304" pitchFamily="18" charset="0"/>
              </a:rPr>
              <a:t>и </a:t>
            </a:r>
            <a:r>
              <a:rPr lang="ru-RU" sz="2800" b="1" dirty="0">
                <a:latin typeface="Times New Roman" panose="02020603050405020304" pitchFamily="18" charset="0"/>
                <a:cs typeface="Times New Roman" panose="02020603050405020304" pitchFamily="18" charset="0"/>
              </a:rPr>
              <a:t>«реальность» </a:t>
            </a:r>
            <a:r>
              <a:rPr lang="ru-RU" sz="2800" dirty="0">
                <a:latin typeface="Times New Roman" panose="02020603050405020304" pitchFamily="18" charset="0"/>
                <a:cs typeface="Times New Roman" panose="02020603050405020304" pitchFamily="18" charset="0"/>
              </a:rPr>
              <a:t>во многом противопоставлены и одновременно тесно связаны, они нацеливают на осмысление различных представлений о мире и смысле жизни, на раздумье о том, как реальность порождает мечту и как мечта человека поднимает его над обыденностью. В литературе немало героев, по-разному относящихся к мечте: одни воодушевлены благородными устремлениями и готовы их воплотить в жизнь, другие оказались в плену </a:t>
            </a: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прекраснодушных </a:t>
            </a:r>
            <a:r>
              <a:rPr lang="ru-RU" sz="2800" dirty="0">
                <a:latin typeface="Times New Roman" panose="02020603050405020304" pitchFamily="18" charset="0"/>
                <a:cs typeface="Times New Roman" panose="02020603050405020304" pitchFamily="18" charset="0"/>
              </a:rPr>
              <a:t>мечтаний, </a:t>
            </a: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третьи </a:t>
            </a:r>
            <a:r>
              <a:rPr lang="ru-RU" sz="2800" dirty="0">
                <a:latin typeface="Times New Roman" panose="02020603050405020304" pitchFamily="18" charset="0"/>
                <a:cs typeface="Times New Roman" panose="02020603050405020304" pitchFamily="18" charset="0"/>
              </a:rPr>
              <a:t>лишены высокой мечты </a:t>
            </a: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и </a:t>
            </a:r>
            <a:r>
              <a:rPr lang="ru-RU" sz="2800" dirty="0">
                <a:latin typeface="Times New Roman" panose="02020603050405020304" pitchFamily="18" charset="0"/>
                <a:cs typeface="Times New Roman" panose="02020603050405020304" pitchFamily="18" charset="0"/>
              </a:rPr>
              <a:t>подчинены низменным целям. </a:t>
            </a:r>
          </a:p>
        </p:txBody>
      </p:sp>
      <p:pic>
        <p:nvPicPr>
          <p:cNvPr id="5" name="Picture 4" descr="https://catalogue.immateriel.fr/resources/e6/4b/32a30039511e9726c35c3d42e79f1ab42e9de9a1f7593bb31f67cf65736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717032"/>
            <a:ext cx="1895028" cy="303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5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s01.infourok.ru/images/doc/79/95525/img3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68" name="Picture 4" descr="https://im0-tub-ru.yandex.net/i?id=8c94af10963287a67656236833cd7c11-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8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4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8847"/>
            <a:ext cx="9036496" cy="6001643"/>
          </a:xfrm>
          <a:prstGeom prst="rect">
            <a:avLst/>
          </a:prstGeom>
        </p:spPr>
        <p:txBody>
          <a:bodyPr wrap="square">
            <a:spAutoFit/>
          </a:bodyPr>
          <a:lstStyle/>
          <a:p>
            <a:pPr fontAlgn="base"/>
            <a:r>
              <a:rPr lang="ru-RU" sz="2400" dirty="0"/>
              <a:t>Не всем мечтам суждено сбыться, и это норма жизни. Данный тезис доказывает А. П. Чехов в книге «</a:t>
            </a:r>
            <a:r>
              <a:rPr lang="ru-RU" sz="2400" dirty="0" err="1"/>
              <a:t>Ионыч</a:t>
            </a:r>
            <a:r>
              <a:rPr lang="ru-RU" sz="2400" dirty="0"/>
              <a:t>». Катерина мечтает стать виртуозной пианисткой, но может ли она это сделать? Едва ли. Не всем людям дан истинный талант. Но героиня не понимает этого, хвастаясь своим умением барабанить по клавишам. Она даже отвергает предложение Дмитрия, уезжает из отчего дома и проводит несколько лет в столице, пытаясь выучиться на пианистку. И что же в итоге? Молодость увядает, красота блекнет, а мечта превращается в больные уколы честолюбия. Девушка возвращается домой ни с чем, смутно осознавая собственную бездарность. А стоило ли так заноситься и отвергать молодого человека? Нет. Но прошлого не вернуть, и Катерина тщетно пытается напомнить Дмитрию прежние чувства. Таким образом, не все мечты человеку дано реализовать, и он должен принять этот факт мужественно и спокойно, направив свои усилия в другое, более подходящее русло.</a:t>
            </a:r>
          </a:p>
        </p:txBody>
      </p:sp>
    </p:spTree>
    <p:extLst>
      <p:ext uri="{BB962C8B-B14F-4D97-AF65-F5344CB8AC3E}">
        <p14:creationId xmlns:p14="http://schemas.microsoft.com/office/powerpoint/2010/main" val="156509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rhivurokov.ru/intolimp/html/2017/12/04/i_5a25713daaef0/img_phpArsrb4_CHelovek-i-obcshestvo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4" y="0"/>
            <a:ext cx="91278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fs00.infourok.ru/images/doc/156/180079/img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2" y="40499"/>
            <a:ext cx="9119208" cy="683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6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s04.infourok.ru/uploads/ex/0367/00116886-3980a700/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25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3505640" cy="461665"/>
          </a:xfrm>
          <a:prstGeom prst="rect">
            <a:avLst/>
          </a:prstGeom>
        </p:spPr>
        <p:txBody>
          <a:bodyPr wrap="none">
            <a:spAutoFit/>
          </a:bodyPr>
          <a:lstStyle/>
          <a:p>
            <a:pPr fontAlgn="base"/>
            <a:r>
              <a:rPr lang="ru-RU" sz="2400" b="1" dirty="0">
                <a:solidFill>
                  <a:srgbClr val="C00000"/>
                </a:solidFill>
              </a:rPr>
              <a:t>А. Н. Островский. «Гроза»</a:t>
            </a:r>
            <a:endParaRPr lang="ru-RU" sz="2400" dirty="0">
              <a:solidFill>
                <a:srgbClr val="C00000"/>
              </a:solidFill>
            </a:endParaRPr>
          </a:p>
        </p:txBody>
      </p:sp>
      <p:sp>
        <p:nvSpPr>
          <p:cNvPr id="3" name="Прямоугольник 2"/>
          <p:cNvSpPr/>
          <p:nvPr/>
        </p:nvSpPr>
        <p:spPr>
          <a:xfrm>
            <a:off x="135293" y="500365"/>
            <a:ext cx="8856984" cy="5632311"/>
          </a:xfrm>
          <a:prstGeom prst="rect">
            <a:avLst/>
          </a:prstGeom>
        </p:spPr>
        <p:txBody>
          <a:bodyPr wrap="square">
            <a:spAutoFit/>
          </a:bodyPr>
          <a:lstStyle/>
          <a:p>
            <a:pPr fontAlgn="base"/>
            <a:r>
              <a:rPr lang="ru-RU" sz="2400" dirty="0"/>
              <a:t>В пьесе А. Н. Островского «Гроза» главная героиня мечтает о счастливой и свободной жизни. Но замужество не оправдало ее надежд: муж оказался под железной пятой матери, которая отправляла упреками каждый день существования молодой семьи. Если сын еще мог сбежать на время в трактир или по делам, то его супруга принимала на себя всю тяжесть взаимоотношений со свекровью. Реальность жестоко обманула ожидания возвышенной и романтичной девушки. Она-то думала, что все семьи, подобно ее родителям, живут в гармонии и понимании. Но ее мечте о любви не суждено сбыться даже за пределами лома Кабанихи. Борис стал очередным разочарованием. Его любовь не простиралась дальше запрета дядюшки. В результате от столкновения реальности с миром грез героиня теряет силы жить и убивает себя. Таким образом, конфликт действительности и мечты может привести к трагедии.</a:t>
            </a:r>
          </a:p>
        </p:txBody>
      </p:sp>
    </p:spTree>
    <p:extLst>
      <p:ext uri="{BB962C8B-B14F-4D97-AF65-F5344CB8AC3E}">
        <p14:creationId xmlns:p14="http://schemas.microsoft.com/office/powerpoint/2010/main" val="156052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12845"/>
            <a:ext cx="8928992" cy="4893647"/>
          </a:xfrm>
          <a:prstGeom prst="rect">
            <a:avLst/>
          </a:prstGeom>
        </p:spPr>
        <p:txBody>
          <a:bodyPr wrap="square">
            <a:spAutoFit/>
          </a:bodyPr>
          <a:lstStyle/>
          <a:p>
            <a:pPr fontAlgn="base"/>
            <a:r>
              <a:rPr lang="ru-RU" sz="2400" dirty="0"/>
              <a:t>Мечты сбываются, но не сами собой. Для этого нужно что-то сделать. Но нередко люди не понимают простых истин, и А. Н. Островский описал такой пример в драме «Гроза». Тихон любит жену и мечтает жить с нею в тепле и гармонии семейного очага, но мать героя постоянно донимает молодых своим вечным желанием все контролировать. Казалось бы, исправить эту проблему можно, но Тихон – безвольный и апатичный человек, которому любое дело кажется непосильным бременем. Матери он боится, хотя уже стал взрослым мужчиной. В результате, он тянет лямку трудной жизни, не пытаясь воплотить свои желания. Этого было достаточно, чтобы довести несчастную Катерину до суицида. В финале герой оплакивает жену и укоряет мать за крушение всех своих надежд. Но виноват только он один</a:t>
            </a:r>
            <a:r>
              <a:rPr lang="ru-RU" dirty="0"/>
              <a:t>.</a:t>
            </a:r>
          </a:p>
        </p:txBody>
      </p:sp>
    </p:spTree>
    <p:extLst>
      <p:ext uri="{BB962C8B-B14F-4D97-AF65-F5344CB8AC3E}">
        <p14:creationId xmlns:p14="http://schemas.microsoft.com/office/powerpoint/2010/main" val="2847154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3.infourok.ru/uploads/ex/0e4f/000601be-e41afc99/img2.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92479" cy="6858000"/>
          </a:xfrm>
          <a:prstGeom prst="rect">
            <a:avLst/>
          </a:prstGeom>
          <a:noFill/>
          <a:ln>
            <a:noFill/>
          </a:ln>
        </p:spPr>
      </p:pic>
    </p:spTree>
    <p:extLst>
      <p:ext uri="{BB962C8B-B14F-4D97-AF65-F5344CB8AC3E}">
        <p14:creationId xmlns:p14="http://schemas.microsoft.com/office/powerpoint/2010/main" val="3917850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11ec/0002f81b-14567dd6/640/img15.jpg"/>
          <p:cNvPicPr/>
          <p:nvPr/>
        </p:nvPicPr>
        <p:blipFill>
          <a:blip r:embed="rId2">
            <a:extLst>
              <a:ext uri="{28A0092B-C50C-407E-A947-70E740481C1C}">
                <a14:useLocalDpi xmlns:a14="http://schemas.microsoft.com/office/drawing/2010/main" val="0"/>
              </a:ext>
            </a:extLst>
          </a:blip>
          <a:srcRect/>
          <a:stretch>
            <a:fillRect/>
          </a:stretch>
        </p:blipFill>
        <p:spPr bwMode="auto">
          <a:xfrm>
            <a:off x="-4192" y="116632"/>
            <a:ext cx="9144000" cy="6597352"/>
          </a:xfrm>
          <a:prstGeom prst="rect">
            <a:avLst/>
          </a:prstGeom>
          <a:noFill/>
          <a:ln>
            <a:noFill/>
          </a:ln>
        </p:spPr>
      </p:pic>
    </p:spTree>
    <p:extLst>
      <p:ext uri="{BB962C8B-B14F-4D97-AF65-F5344CB8AC3E}">
        <p14:creationId xmlns:p14="http://schemas.microsoft.com/office/powerpoint/2010/main" val="331591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49" y="37743"/>
            <a:ext cx="8928992" cy="4154984"/>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Важно!</a:t>
            </a:r>
            <a:r>
              <a:rPr lang="ru-RU" sz="2400" dirty="0">
                <a:latin typeface="Times New Roman" panose="02020603050405020304" pitchFamily="18" charset="0"/>
                <a:cs typeface="Times New Roman" panose="02020603050405020304" pitchFamily="18" charset="0"/>
              </a:rPr>
              <a:t> Наиболее действенным способом подготовки к любой теме итогового сочинения станет банальное чтение. Причем изначально нужно прочитать рекомендуемую школьной программой литературу, а позже перейти и на другие высокохудожественные или глубокомысленные произведения. Еще одним важным аспектом подготовки является практика. Неплохо просто потренироваться писать сочинения на любую тему, стараясь применить обязательную структуру с последующей самооценкой проделанной работы. Можно найти «напарника», чтобы получать более объективную оценку, меняясь для анализа написанными сочинениями. </a:t>
            </a:r>
          </a:p>
        </p:txBody>
      </p:sp>
      <p:pic>
        <p:nvPicPr>
          <p:cNvPr id="1026" name="Picture 2" descr="https://ozon-st.cdn.ngenix.net/multimedia/10070354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49" y="4341144"/>
            <a:ext cx="1602454" cy="2283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2.labirint.ru/books/647660/scrn_big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897" y="4063060"/>
            <a:ext cx="1800200" cy="24757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tatic.my-shop.ru/product/2/88/8723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72" y="4223512"/>
            <a:ext cx="1673785" cy="2519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m0-tub-ru.yandex.net/i?id=3da4b6479dde11030f8ad3ddd0ec480f-srl&amp;n=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670" y="4192727"/>
            <a:ext cx="1800200" cy="2507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avatars.mds.yandex.net/get-marketpic/171655/market_gfHsOcO6yoi3dlPkvKvv8g/ori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7238" y="3958873"/>
            <a:ext cx="1876294" cy="257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myslide.ru/documents_3/445f0d34dcf1e1be8af4ceb814e96a29/img7.jpg"/>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3999" cy="6741368"/>
          </a:xfrm>
          <a:prstGeom prst="rect">
            <a:avLst/>
          </a:prstGeom>
          <a:noFill/>
          <a:ln>
            <a:noFill/>
          </a:ln>
        </p:spPr>
      </p:pic>
    </p:spTree>
    <p:extLst>
      <p:ext uri="{BB962C8B-B14F-4D97-AF65-F5344CB8AC3E}">
        <p14:creationId xmlns:p14="http://schemas.microsoft.com/office/powerpoint/2010/main" val="141856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1077218"/>
          </a:xfrm>
          <a:prstGeom prst="rect">
            <a:avLst/>
          </a:prstGeom>
        </p:spPr>
        <p:txBody>
          <a:bodyPr wrap="square">
            <a:spAutoFit/>
          </a:bodyPr>
          <a:lstStyle/>
          <a:p>
            <a:r>
              <a:rPr lang="ru-RU" sz="3200" b="1" dirty="0">
                <a:solidFill>
                  <a:srgbClr val="C00000"/>
                </a:solidFill>
              </a:rPr>
              <a:t>«Мечта и реальность» в литературе: </a:t>
            </a:r>
            <a:endParaRPr lang="ru-RU" sz="3200" b="1" dirty="0" smtClean="0">
              <a:solidFill>
                <a:srgbClr val="C00000"/>
              </a:solidFill>
            </a:endParaRPr>
          </a:p>
          <a:p>
            <a:r>
              <a:rPr lang="ru-RU" sz="3200" b="1" dirty="0" smtClean="0">
                <a:solidFill>
                  <a:srgbClr val="C00000"/>
                </a:solidFill>
              </a:rPr>
              <a:t>список </a:t>
            </a:r>
            <a:r>
              <a:rPr lang="ru-RU" sz="3200" b="1" dirty="0">
                <a:solidFill>
                  <a:srgbClr val="C00000"/>
                </a:solidFill>
              </a:rPr>
              <a:t>произведений</a:t>
            </a:r>
          </a:p>
        </p:txBody>
      </p:sp>
      <p:sp>
        <p:nvSpPr>
          <p:cNvPr id="3" name="Прямоугольник 2"/>
          <p:cNvSpPr/>
          <p:nvPr/>
        </p:nvSpPr>
        <p:spPr>
          <a:xfrm>
            <a:off x="193441" y="1193850"/>
            <a:ext cx="8708506" cy="4893647"/>
          </a:xfrm>
          <a:prstGeom prst="rect">
            <a:avLst/>
          </a:prstGeom>
        </p:spPr>
        <p:txBody>
          <a:bodyPr wrap="square">
            <a:spAutoFit/>
          </a:bodyPr>
          <a:lstStyle/>
          <a:p>
            <a:pPr fontAlgn="base"/>
            <a:r>
              <a:rPr lang="ru-RU" sz="2400" b="1" dirty="0"/>
              <a:t>Список литературных произведений на тему «Мечта и реальность» (официальное направление от ФИПИ </a:t>
            </a:r>
            <a:endParaRPr lang="ru-RU" sz="2400" b="1" dirty="0" smtClean="0"/>
          </a:p>
          <a:p>
            <a:pPr fontAlgn="base"/>
            <a:r>
              <a:rPr lang="ru-RU" sz="2400" b="1" dirty="0" smtClean="0"/>
              <a:t>для </a:t>
            </a:r>
            <a:r>
              <a:rPr lang="ru-RU" sz="2400" b="1" dirty="0"/>
              <a:t>итогового сочинения по литературе</a:t>
            </a:r>
            <a:r>
              <a:rPr lang="ru-RU" sz="2400" b="1" dirty="0" smtClean="0"/>
              <a:t>).</a:t>
            </a:r>
          </a:p>
          <a:p>
            <a:pPr fontAlgn="base"/>
            <a:endParaRPr lang="ru-RU" sz="2400" dirty="0"/>
          </a:p>
          <a:p>
            <a:pPr lvl="0"/>
            <a:r>
              <a:rPr lang="ru-RU" sz="2400" dirty="0"/>
              <a:t>М.Ю. Лермонтов, «Герой нашего времени»;</a:t>
            </a:r>
          </a:p>
          <a:p>
            <a:pPr lvl="0"/>
            <a:r>
              <a:rPr lang="ru-RU" sz="2400" dirty="0"/>
              <a:t>И.А. Бунин, «Господин из Сан-Франциско»;</a:t>
            </a:r>
          </a:p>
          <a:p>
            <a:pPr lvl="0"/>
            <a:r>
              <a:rPr lang="ru-RU" sz="2400" dirty="0"/>
              <a:t>Л.Н. Толстой, «Война и мир»;</a:t>
            </a:r>
          </a:p>
          <a:p>
            <a:pPr lvl="0"/>
            <a:r>
              <a:rPr lang="ru-RU" sz="2400" dirty="0"/>
              <a:t>А.П. Чехов: «Крыжовник», «Человек в футляре», «</a:t>
            </a:r>
            <a:r>
              <a:rPr lang="ru-RU" sz="2400" dirty="0" err="1"/>
              <a:t>Ионыч</a:t>
            </a:r>
            <a:r>
              <a:rPr lang="ru-RU" sz="2400" dirty="0"/>
              <a:t>»;</a:t>
            </a:r>
          </a:p>
          <a:p>
            <a:pPr lvl="0"/>
            <a:r>
              <a:rPr lang="ru-RU" sz="2400" dirty="0"/>
              <a:t>М.А. Булгаков, «Мастер и Маргарита»;</a:t>
            </a:r>
          </a:p>
          <a:p>
            <a:pPr lvl="0"/>
            <a:r>
              <a:rPr lang="ru-RU" sz="2400" dirty="0"/>
              <a:t>И.С. Тургенев, «Отцы и дети»;</a:t>
            </a:r>
          </a:p>
          <a:p>
            <a:pPr lvl="0"/>
            <a:r>
              <a:rPr lang="ru-RU" sz="2400" dirty="0"/>
              <a:t>М.А. Шолохов, «Тихий Дон»;</a:t>
            </a:r>
          </a:p>
          <a:p>
            <a:pPr lvl="0"/>
            <a:r>
              <a:rPr lang="ru-RU" sz="2400" dirty="0"/>
              <a:t>А.И. Куприн, «Гранатовый браслет</a:t>
            </a:r>
            <a:r>
              <a:rPr lang="ru-RU" sz="2400" dirty="0" smtClean="0"/>
              <a:t>»;</a:t>
            </a:r>
            <a:endParaRPr lang="ru-RU" sz="2400" dirty="0"/>
          </a:p>
          <a:p>
            <a:pPr lvl="0"/>
            <a:r>
              <a:rPr lang="ru-RU" sz="2400" dirty="0" smtClean="0"/>
              <a:t>Ф.М</a:t>
            </a:r>
            <a:r>
              <a:rPr lang="ru-RU" sz="2400" dirty="0"/>
              <a:t>. Достоевский, «Преступление и наказание».</a:t>
            </a:r>
          </a:p>
        </p:txBody>
      </p:sp>
      <p:pic>
        <p:nvPicPr>
          <p:cNvPr id="5" name="Picture 12" descr="http://antiquart.ru/image/Small/multimedia/books_covers/10106726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885" y="4164690"/>
            <a:ext cx="1632570" cy="2574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fiction-books.ru/img/10192109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096" y="216718"/>
            <a:ext cx="1490127" cy="195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0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824643" cy="646331"/>
          </a:xfrm>
          <a:prstGeom prst="rect">
            <a:avLst/>
          </a:prstGeom>
        </p:spPr>
        <p:txBody>
          <a:bodyPr wrap="none">
            <a:spAutoFit/>
          </a:bodyPr>
          <a:lstStyle/>
          <a:p>
            <a:r>
              <a:rPr lang="ru-RU" sz="3600" b="1" dirty="0">
                <a:solidFill>
                  <a:srgbClr val="C00000"/>
                </a:solidFill>
              </a:rPr>
              <a:t>Темы сочинений «Мечта и реальность</a:t>
            </a:r>
            <a:r>
              <a:rPr lang="ru-RU" dirty="0"/>
              <a:t>»</a:t>
            </a:r>
          </a:p>
        </p:txBody>
      </p:sp>
      <p:sp>
        <p:nvSpPr>
          <p:cNvPr id="4" name="Прямоугольник 3"/>
          <p:cNvSpPr/>
          <p:nvPr/>
        </p:nvSpPr>
        <p:spPr>
          <a:xfrm>
            <a:off x="179512" y="4005064"/>
            <a:ext cx="8784976" cy="1938992"/>
          </a:xfrm>
          <a:prstGeom prst="rect">
            <a:avLst/>
          </a:prstGeom>
        </p:spPr>
        <p:txBody>
          <a:bodyPr wrap="square">
            <a:spAutoFit/>
          </a:bodyPr>
          <a:lstStyle/>
          <a:p>
            <a:pPr fontAlgn="base"/>
            <a:r>
              <a:rPr lang="ru-RU" sz="2400" dirty="0"/>
              <a:t>Примерный список тем для итогового сочинения в 2018/2019 учебном году по официальному направлению от ФИПИ - «Мечта и реальность».</a:t>
            </a:r>
          </a:p>
          <a:p>
            <a:pPr fontAlgn="base"/>
            <a:r>
              <a:rPr lang="ru-RU" sz="2400" b="1" dirty="0"/>
              <a:t>Напоминаем, что это примерные темы! Точный список тем будет известен за 15 минут до начала итогового сочинения.</a:t>
            </a:r>
          </a:p>
        </p:txBody>
      </p:sp>
      <p:pic>
        <p:nvPicPr>
          <p:cNvPr id="2050" name="Picture 2" descr="http://fashionlab.pro/wp-content/uploads/2014/07/%D0%9C%D0%B0%D1%81%D1%82%D0%B5%D1%80-%D0%B8-%D0%9C%D0%B0%D1%80%D0%B3%D0%B0%D1%80%D0%B8%D1%82%D0%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6899" y="904863"/>
            <a:ext cx="3787260" cy="2923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atalogue.immateriel.fr/resources/e6/4b/32a30039511e9726c35c3d42e79f1ab42e9de9a1f7593bb31f67cf65736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47832"/>
            <a:ext cx="1800200" cy="28803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g-sosh3.ru/sites/default/files/13671976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992" y="877918"/>
            <a:ext cx="2182048" cy="292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ashionlab.pro/wp-content/uploads/2014/07/%D0%9C%D0%B0%D1%81%D1%82%D0%B5%D1%80-%D0%B8-%D0%9C%D0%B0%D1%80%D0%B3%D0%B0%D1%80%D0%B8%D1%82%D0%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5586" y="892184"/>
            <a:ext cx="3787260" cy="292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7346"/>
            <a:ext cx="8064896" cy="6370975"/>
          </a:xfrm>
          <a:prstGeom prst="rect">
            <a:avLst/>
          </a:prstGeom>
        </p:spPr>
        <p:txBody>
          <a:bodyPr wrap="square">
            <a:spAutoFit/>
          </a:bodyPr>
          <a:lstStyle/>
          <a:p>
            <a:pPr fontAlgn="base"/>
            <a:r>
              <a:rPr lang="ru-RU" sz="2400" b="1" dirty="0"/>
              <a:t>Темы сочинений:</a:t>
            </a:r>
            <a:endParaRPr lang="ru-RU" sz="2400" dirty="0"/>
          </a:p>
          <a:p>
            <a:pPr lvl="0"/>
            <a:r>
              <a:rPr lang="ru-RU" sz="2400" i="1" dirty="0">
                <a:latin typeface="Times New Roman" panose="02020603050405020304" pitchFamily="18" charset="0"/>
                <a:cs typeface="Times New Roman" panose="02020603050405020304" pitchFamily="18" charset="0"/>
              </a:rPr>
              <a:t>Что такое мечта?</a:t>
            </a:r>
          </a:p>
          <a:p>
            <a:pPr lvl="0"/>
            <a:r>
              <a:rPr lang="ru-RU" sz="2400" i="1" dirty="0">
                <a:latin typeface="Times New Roman" panose="02020603050405020304" pitchFamily="18" charset="0"/>
                <a:cs typeface="Times New Roman" panose="02020603050405020304" pitchFamily="18" charset="0"/>
              </a:rPr>
              <a:t>Почему между мечтой и реальность пролегает пропасть?</a:t>
            </a:r>
          </a:p>
          <a:p>
            <a:pPr lvl="0"/>
            <a:r>
              <a:rPr lang="ru-RU" sz="2400" i="1" dirty="0">
                <a:latin typeface="Times New Roman" panose="02020603050405020304" pitchFamily="18" charset="0"/>
                <a:cs typeface="Times New Roman" panose="02020603050405020304" pitchFamily="18" charset="0"/>
              </a:rPr>
              <a:t>Что общего между мечтой и реальностью?</a:t>
            </a:r>
          </a:p>
          <a:p>
            <a:pPr lvl="0"/>
            <a:r>
              <a:rPr lang="ru-RU" sz="2400" i="1" dirty="0">
                <a:latin typeface="Times New Roman" panose="02020603050405020304" pitchFamily="18" charset="0"/>
                <a:cs typeface="Times New Roman" panose="02020603050405020304" pitchFamily="18" charset="0"/>
              </a:rPr>
              <a:t>Чем отличается желание от мечты?</a:t>
            </a:r>
          </a:p>
          <a:p>
            <a:pPr lvl="0"/>
            <a:r>
              <a:rPr lang="ru-RU" sz="2400" i="1" dirty="0">
                <a:latin typeface="Times New Roman" panose="02020603050405020304" pitchFamily="18" charset="0"/>
                <a:cs typeface="Times New Roman" panose="02020603050405020304" pitchFamily="18" charset="0"/>
              </a:rPr>
              <a:t>Почему люди убегают от реальности?</a:t>
            </a:r>
          </a:p>
          <a:p>
            <a:pPr lvl="0"/>
            <a:r>
              <a:rPr lang="ru-RU" sz="2400" i="1" dirty="0">
                <a:latin typeface="Times New Roman" panose="02020603050405020304" pitchFamily="18" charset="0"/>
                <a:cs typeface="Times New Roman" panose="02020603050405020304" pitchFamily="18" charset="0"/>
              </a:rPr>
              <a:t>Чем отличается мечта от цели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lvl="0"/>
            <a:r>
              <a:rPr lang="ru-RU" sz="2400" i="1" dirty="0">
                <a:latin typeface="Times New Roman" panose="02020603050405020304" pitchFamily="18" charset="0"/>
                <a:cs typeface="Times New Roman" panose="02020603050405020304" pitchFamily="18" charset="0"/>
              </a:rPr>
              <a:t>Нужно ли претворять свои мечты в жизнь?</a:t>
            </a:r>
          </a:p>
          <a:p>
            <a:pPr lvl="0"/>
            <a:r>
              <a:rPr lang="ru-RU" sz="2400" i="1" dirty="0">
                <a:latin typeface="Times New Roman" panose="02020603050405020304" pitchFamily="18" charset="0"/>
                <a:cs typeface="Times New Roman" panose="02020603050405020304" pitchFamily="18" charset="0"/>
              </a:rPr>
              <a:t>Почему люди предают мечту?</a:t>
            </a:r>
          </a:p>
          <a:p>
            <a:pPr lvl="0"/>
            <a:r>
              <a:rPr lang="ru-RU" sz="2400" i="1" dirty="0">
                <a:latin typeface="Times New Roman" panose="02020603050405020304" pitchFamily="18" charset="0"/>
                <a:cs typeface="Times New Roman" panose="02020603050405020304" pitchFamily="18" charset="0"/>
              </a:rPr>
              <a:t>Нужно ли быть верным своей мечте?</a:t>
            </a:r>
          </a:p>
          <a:p>
            <a:pPr lvl="0"/>
            <a:r>
              <a:rPr lang="ru-RU" sz="2400" i="1" dirty="0">
                <a:latin typeface="Times New Roman" panose="02020603050405020304" pitchFamily="18" charset="0"/>
                <a:cs typeface="Times New Roman" panose="02020603050405020304" pitchFamily="18" charset="0"/>
              </a:rPr>
              <a:t>Что такое «бегство от реальности»?</a:t>
            </a:r>
          </a:p>
          <a:p>
            <a:pPr lvl="0"/>
            <a:r>
              <a:rPr lang="ru-RU" sz="2400" i="1" dirty="0">
                <a:latin typeface="Times New Roman" panose="02020603050405020304" pitchFamily="18" charset="0"/>
                <a:cs typeface="Times New Roman" panose="02020603050405020304" pitchFamily="18" charset="0"/>
              </a:rPr>
              <a:t>Все ли мечты должны сбываться?</a:t>
            </a:r>
          </a:p>
          <a:p>
            <a:pPr lvl="0"/>
            <a:r>
              <a:rPr lang="ru-RU" sz="2400" i="1" dirty="0">
                <a:latin typeface="Times New Roman" panose="02020603050405020304" pitchFamily="18" charset="0"/>
                <a:cs typeface="Times New Roman" panose="02020603050405020304" pitchFamily="18" charset="0"/>
              </a:rPr>
              <a:t>Когда возникает конфликт между мечтой и реальностью?</a:t>
            </a:r>
          </a:p>
          <a:p>
            <a:pPr lvl="0"/>
            <a:r>
              <a:rPr lang="ru-RU" sz="2400" i="1" dirty="0">
                <a:latin typeface="Times New Roman" panose="02020603050405020304" pitchFamily="18" charset="0"/>
                <a:cs typeface="Times New Roman" panose="02020603050405020304" pitchFamily="18" charset="0"/>
              </a:rPr>
              <a:t>Как вы понимаете фразу «мечтать не вредно»?</a:t>
            </a:r>
          </a:p>
          <a:p>
            <a:pPr lvl="0"/>
            <a:r>
              <a:rPr lang="ru-RU" sz="2400" i="1" dirty="0">
                <a:latin typeface="Times New Roman" panose="02020603050405020304" pitchFamily="18" charset="0"/>
                <a:cs typeface="Times New Roman" panose="02020603050405020304" pitchFamily="18" charset="0"/>
              </a:rPr>
              <a:t>О каком человеке говорят, что он «витает в облаках»?</a:t>
            </a:r>
          </a:p>
          <a:p>
            <a:pPr lvl="0"/>
            <a:r>
              <a:rPr lang="ru-RU" sz="2400" i="1" dirty="0">
                <a:latin typeface="Times New Roman" panose="02020603050405020304" pitchFamily="18" charset="0"/>
                <a:cs typeface="Times New Roman" panose="02020603050405020304" pitchFamily="18" charset="0"/>
              </a:rPr>
              <a:t>Как связаны между собой мечта и реальность?</a:t>
            </a:r>
          </a:p>
          <a:p>
            <a:pPr lvl="0"/>
            <a:r>
              <a:rPr lang="ru-RU" sz="2400" i="1" dirty="0">
                <a:latin typeface="Times New Roman" panose="02020603050405020304" pitchFamily="18" charset="0"/>
                <a:cs typeface="Times New Roman" panose="02020603050405020304" pitchFamily="18" charset="0"/>
              </a:rPr>
              <a:t>Почему мечты не всегда становятся реальностью?</a:t>
            </a:r>
          </a:p>
        </p:txBody>
      </p:sp>
      <p:pic>
        <p:nvPicPr>
          <p:cNvPr id="4098" name="Picture 2" descr="http://i.pipec.info/20160803/33475425534908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484784"/>
            <a:ext cx="188055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88640"/>
            <a:ext cx="6912768" cy="1323439"/>
          </a:xfrm>
          <a:prstGeom prst="rect">
            <a:avLst/>
          </a:prstGeom>
        </p:spPr>
        <p:txBody>
          <a:bodyPr wrap="square">
            <a:sp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Аргументы по направлению             </a:t>
            </a:r>
          </a:p>
          <a:p>
            <a:r>
              <a:rPr lang="ru-RU" sz="4000" b="1" dirty="0" smtClean="0">
                <a:solidFill>
                  <a:srgbClr val="C00000"/>
                </a:solidFill>
                <a:latin typeface="Times New Roman" panose="02020603050405020304" pitchFamily="18" charset="0"/>
                <a:cs typeface="Times New Roman" panose="02020603050405020304" pitchFamily="18" charset="0"/>
              </a:rPr>
              <a:t>        «Мечта и реальность»</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https://minobr.astrobl.ru/sites/default/files/styles/galleryformatter_slide/public/field/image/sochinenie-e1457967309432.jpg?itok=22_WIZ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696744" cy="5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0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myshared.ru/4/226578/sl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5591"/>
            <a:ext cx="8988425" cy="674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260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145</TotalTime>
  <Words>2013</Words>
  <Application>Microsoft Office PowerPoint</Application>
  <PresentationFormat>Экран (4:3)</PresentationFormat>
  <Paragraphs>74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Prizrak</dc:creator>
  <cp:lastModifiedBy>Prizrak</cp:lastModifiedBy>
  <cp:revision>14</cp:revision>
  <dcterms:created xsi:type="dcterms:W3CDTF">2018-09-12T17:16:41Z</dcterms:created>
  <dcterms:modified xsi:type="dcterms:W3CDTF">2018-09-12T19:44:07Z</dcterms:modified>
</cp:coreProperties>
</file>