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60" r:id="rId3"/>
    <p:sldId id="256" r:id="rId4"/>
    <p:sldId id="257" r:id="rId5"/>
    <p:sldId id="258" r:id="rId6"/>
    <p:sldId id="267" r:id="rId7"/>
    <p:sldId id="289" r:id="rId8"/>
    <p:sldId id="294" r:id="rId9"/>
    <p:sldId id="291" r:id="rId10"/>
    <p:sldId id="292" r:id="rId11"/>
    <p:sldId id="287" r:id="rId12"/>
    <p:sldId id="293" r:id="rId13"/>
    <p:sldId id="279" r:id="rId14"/>
    <p:sldId id="266" r:id="rId15"/>
    <p:sldId id="265" r:id="rId16"/>
    <p:sldId id="264" r:id="rId17"/>
    <p:sldId id="263" r:id="rId18"/>
    <p:sldId id="262" r:id="rId19"/>
    <p:sldId id="261" r:id="rId20"/>
    <p:sldId id="274" r:id="rId21"/>
    <p:sldId id="273" r:id="rId22"/>
    <p:sldId id="282" r:id="rId23"/>
    <p:sldId id="286" r:id="rId24"/>
    <p:sldId id="284" r:id="rId25"/>
    <p:sldId id="285" r:id="rId26"/>
    <p:sldId id="272" r:id="rId27"/>
    <p:sldId id="271" r:id="rId28"/>
    <p:sldId id="281" r:id="rId29"/>
    <p:sldId id="270" r:id="rId30"/>
    <p:sldId id="269" r:id="rId31"/>
    <p:sldId id="268" r:id="rId32"/>
    <p:sldId id="278" r:id="rId33"/>
    <p:sldId id="277" r:id="rId34"/>
    <p:sldId id="288" r:id="rId35"/>
    <p:sldId id="290" r:id="rId36"/>
    <p:sldId id="296" r:id="rId37"/>
    <p:sldId id="295" r:id="rId38"/>
    <p:sldId id="276"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4C08919-0882-49E6-A5FC-AC17B795100C}" type="datetimeFigureOut">
              <a:rPr lang="ru-RU" smtClean="0"/>
              <a:t>10.09.2018</a:t>
            </a:fld>
            <a:endParaRPr lang="ru-R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A047FD9-EDF2-4306-A122-2D6116861E12}" type="slidenum">
              <a:rPr lang="ru-RU" smtClean="0"/>
              <a:t>‹#›</a:t>
            </a:fld>
            <a:endParaRPr lang="ru-R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ru-R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4C08919-0882-49E6-A5FC-AC17B795100C}" type="datetimeFigureOut">
              <a:rPr lang="ru-RU" smtClean="0"/>
              <a:t>10.09.2018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047FD9-EDF2-4306-A122-2D6116861E1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4C08919-0882-49E6-A5FC-AC17B795100C}" type="datetimeFigureOut">
              <a:rPr lang="ru-RU" smtClean="0"/>
              <a:t>10.09.2018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A047FD9-EDF2-4306-A122-2D6116861E1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4C08919-0882-49E6-A5FC-AC17B795100C}" type="datetimeFigureOut">
              <a:rPr lang="ru-RU" smtClean="0"/>
              <a:t>10.09.2018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047FD9-EDF2-4306-A122-2D6116861E12}"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8"/>
          <p:cNvSpPr>
            <a:spLocks noGrp="1"/>
          </p:cNvSpPr>
          <p:nvPr>
            <p:ph type="dt" sz="half" idx="10"/>
          </p:nvPr>
        </p:nvSpPr>
        <p:spPr/>
        <p:txBody>
          <a:bodyPr/>
          <a:lstStyle>
            <a:lvl1pPr>
              <a:defRPr>
                <a:solidFill>
                  <a:srgbClr val="FFFFFF"/>
                </a:solidFill>
              </a:defRPr>
            </a:lvl1pPr>
          </a:lstStyle>
          <a:p>
            <a:fld id="{04C08919-0882-49E6-A5FC-AC17B795100C}" type="datetimeFigureOut">
              <a:rPr lang="ru-RU" smtClean="0"/>
              <a:t>10.09.2018</a:t>
            </a:fld>
            <a:endParaRPr lang="ru-R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A047FD9-EDF2-4306-A122-2D6116861E12}" type="slidenum">
              <a:rPr lang="ru-RU" smtClean="0"/>
              <a:t>‹#›</a:t>
            </a:fld>
            <a:endParaRPr lang="ru-R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ru-R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4C08919-0882-49E6-A5FC-AC17B795100C}" type="datetimeFigureOut">
              <a:rPr lang="ru-RU" smtClean="0"/>
              <a:t>10.09.2018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047FD9-EDF2-4306-A122-2D6116861E1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4C08919-0882-49E6-A5FC-AC17B795100C}" type="datetimeFigureOut">
              <a:rPr lang="ru-RU" smtClean="0"/>
              <a:t>10.09.2018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A047FD9-EDF2-4306-A122-2D6116861E12}"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C08919-0882-49E6-A5FC-AC17B795100C}" type="datetimeFigureOut">
              <a:rPr lang="ru-RU" smtClean="0"/>
              <a:t>10.09.2018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A047FD9-EDF2-4306-A122-2D6116861E12}"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4C08919-0882-49E6-A5FC-AC17B795100C}" type="datetimeFigureOut">
              <a:rPr lang="ru-RU" smtClean="0"/>
              <a:t>10.09.2018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A047FD9-EDF2-4306-A122-2D6116861E1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4C08919-0882-49E6-A5FC-AC17B795100C}" type="datetimeFigureOut">
              <a:rPr lang="ru-RU" smtClean="0"/>
              <a:t>10.09.2018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A047FD9-EDF2-4306-A122-2D6116861E12}" type="slidenum">
              <a:rPr lang="ru-RU" smtClean="0"/>
              <a:t>‹#›</a:t>
            </a:fld>
            <a:endParaRPr lang="ru-R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ru-RU" smtClean="0"/>
              <a:t>Образец заголовка</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4C08919-0882-49E6-A5FC-AC17B795100C}" type="datetimeFigureOut">
              <a:rPr lang="ru-RU" smtClean="0"/>
              <a:t>10.09.2018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047FD9-EDF2-4306-A122-2D6116861E12}" type="slidenum">
              <a:rPr lang="ru-RU" smtClean="0"/>
              <a:t>‹#›</a:t>
            </a:fld>
            <a:endParaRPr lang="ru-R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ru-RU" smtClean="0"/>
              <a:t>Образец 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4C08919-0882-49E6-A5FC-AC17B795100C}" type="datetimeFigureOut">
              <a:rPr lang="ru-RU" smtClean="0"/>
              <a:t>10.09.2018</a:t>
            </a:fld>
            <a:endParaRPr lang="ru-R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ru-R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A047FD9-EDF2-4306-A122-2D6116861E1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n.yandex.ru/count/1JjFcJly5Wy50FW1CVPQZLi00000EE3C4402I09Wl0Xe1738tuhd3801hv-jwW680SgtZRuGa06cW-s41vW1uixI-GcW0Pg3xOG7g06IpDBv2RW1dgwLgmV00GBO0QxmjGRW0SAYeGJe0TG1-04oY0AKaGQW0fBgn1Qv0XMYXSqECLaty0AixiMr2FW2WO20W82m3e03dv-_hmk80yVvwUCAc0EaZGUe0nAm0mIm106u1Fy1m0IC0kW4iIlu1BlA48W5kyeGa0NrW1YW1T_y1AW5pfi4i0NEcmIu1Q2D1i05zO0Oo0MWZGRG1QY00k05Ml050PW6ukNC4g06VgW6VhW6XB01oGQ8uqxyRu4T8D46basxgPM_51dP1W000D1l0000gGSb74n6oo4_Hx07W82GDC07mepia0hG1mBW1uOA-0S2W0WCq0YwYe21WB200k08YRMY2u0A0S4A00000000y3_O2WBW2e29UlWAmFmLY0keeWoO2mAg2n2CaZrI9Hm0041fGQdvT0K0m0k0emN82u3Kam7P2oKSJ4RB8Jz7w0kxoX3m2mk83DIvuBu1w0m2c0sSYMZo3G3w3G223W293W0000000F0_a0x0X3sO3eZ7k-B_hU2E8A0Em8Gzi0u1eGy00000003mFwWFfRY0aA6vo9z7?stat-id=100500_0&amp;test-tag=63222162916353&amp;format-type=1&amp;banner-test-tags=eyI5NDQ2MTE1MzkiOiI2MzIyMTkxODYyOTg4OCJ9&amp;"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an.yandex.ru/count/26KUoEoLT_K50Fe1CIHPZLi00000EE3C4402I09Wl0Xe1738tuhd3801hv-jwW680SgtZRuGa06YW-s41vW1uCxI-GcW0PY3xOG7g06GpDBv2RW1dgwLgmV00GBO0QxmjGRW0SAYeGJe0TG1-041Y0AKaGQW0fBgn1Qv0ctSSluRXqMoy0BXnUja-0A1W820WB0EW0EKjEZC0eW3dzVFjWQO0z2C1QW34h031B040RW4_m7018m2w0ICAlW4XCGHY0M4n16G1VM06A05cw45g0N2kWIm1SAw1BW5e8q6m0NrW1Z81Q2D1j05_uu2u0Lxy0K1c0RYvSmIe0P-g0P-k0Q4i0791eZZJlnlWHqWqGQMJRkfbRyK6Ta60000q6y0002G1pof1oKSo1wGiZv7i0U0W90qm0V2ZEoG2j070k07XWhu1mA020pG2BgAW860i802u0Y9jQ8BW0e1mGe00000003mFzWA0k0AW8bw-0h0_1M82wYY39WB0geB40c4-J8b7000UPvoZVbq1G302u2Z1SWBWDIJ0TaB9Hp87f2oFaVe2uJ44V0B2uWCrBdWlW7e30AO3Po9QF8D0FeD088E08aE00000000y3-G3i24FPWEYCUxul-ju8uWe0x0X3sm3W6X3m0000000F0_g0-bk83Rxj6idqS0?stat-id=100500_0&amp;test-tag=63222162916353&amp;format-type=1&amp;banner-test-tags=eyI5NDQ2MTE1MzciOiI2MzIyMTkxODYyOTg4OCJ9&amp;"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irpps.ru/assets/media/fon-dlja-prezentacii/00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4"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48064" y="1700808"/>
            <a:ext cx="3907673" cy="1569660"/>
          </a:xfrm>
          <a:prstGeom prst="rect">
            <a:avLst/>
          </a:prstGeom>
          <a:noFill/>
        </p:spPr>
        <p:txBody>
          <a:bodyPr wrap="none" rtlCol="0">
            <a:spAutoFit/>
          </a:bodyPr>
          <a:lstStyle/>
          <a:p>
            <a:r>
              <a:rPr lang="ru-RU" sz="3200" b="1" dirty="0" smtClean="0">
                <a:latin typeface="Times New Roman" panose="02020603050405020304" pitchFamily="18" charset="0"/>
                <a:cs typeface="Times New Roman" panose="02020603050405020304" pitchFamily="18" charset="0"/>
              </a:rPr>
              <a:t>Итоговое сочинение</a:t>
            </a:r>
          </a:p>
          <a:p>
            <a:r>
              <a:rPr lang="ru-RU" sz="3200" b="1" dirty="0" smtClean="0">
                <a:latin typeface="Times New Roman" panose="02020603050405020304" pitchFamily="18" charset="0"/>
                <a:cs typeface="Times New Roman" panose="02020603050405020304" pitchFamily="18" charset="0"/>
              </a:rPr>
              <a:t>   по направлению</a:t>
            </a:r>
          </a:p>
          <a:p>
            <a:r>
              <a:rPr lang="ru-RU" sz="3200" b="1" dirty="0" smtClean="0">
                <a:latin typeface="Times New Roman" panose="02020603050405020304" pitchFamily="18" charset="0"/>
                <a:cs typeface="Times New Roman" panose="02020603050405020304" pitchFamily="18" charset="0"/>
              </a:rPr>
              <a:t>     «Отцы и дети»</a:t>
            </a:r>
            <a:endParaRPr lang="ru-RU" sz="3200" b="1" dirty="0">
              <a:latin typeface="Times New Roman" panose="02020603050405020304" pitchFamily="18" charset="0"/>
              <a:cs typeface="Times New Roman" panose="02020603050405020304" pitchFamily="18" charset="0"/>
            </a:endParaRPr>
          </a:p>
        </p:txBody>
      </p:sp>
      <p:pic>
        <p:nvPicPr>
          <p:cNvPr id="4" name="Рисунок 3" descr="https://avatars.mds.yandex.net/get-direct/230681/iFjFq6l1pbbQx0Qh-kuS2g/y150">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738943" y="116632"/>
            <a:ext cx="3401009" cy="3888432"/>
          </a:xfrm>
          <a:prstGeom prst="rect">
            <a:avLst/>
          </a:prstGeom>
          <a:noFill/>
          <a:ln>
            <a:noFill/>
          </a:ln>
        </p:spPr>
      </p:pic>
      <p:sp>
        <p:nvSpPr>
          <p:cNvPr id="3" name="Прямоугольник 2"/>
          <p:cNvSpPr/>
          <p:nvPr/>
        </p:nvSpPr>
        <p:spPr>
          <a:xfrm>
            <a:off x="323528" y="4221088"/>
            <a:ext cx="4716016" cy="1200329"/>
          </a:xfrm>
          <a:prstGeom prst="rect">
            <a:avLst/>
          </a:prstGeom>
        </p:spPr>
        <p:txBody>
          <a:bodyPr wrap="square">
            <a:spAutoFit/>
          </a:bodyPr>
          <a:lstStyle/>
          <a:p>
            <a:pPr lvl="0"/>
            <a:r>
              <a:rPr lang="ru-RU" b="1" i="1" dirty="0">
                <a:latin typeface="Times New Roman" panose="02020603050405020304" pitchFamily="18" charset="0"/>
                <a:cs typeface="Times New Roman" panose="02020603050405020304" pitchFamily="18" charset="0"/>
              </a:rPr>
              <a:t>«Любовь и уважение к </a:t>
            </a:r>
            <a:r>
              <a:rPr lang="ru-RU" b="1" i="1" dirty="0" smtClean="0">
                <a:latin typeface="Times New Roman" panose="02020603050405020304" pitchFamily="18" charset="0"/>
                <a:cs typeface="Times New Roman" panose="02020603050405020304" pitchFamily="18" charset="0"/>
              </a:rPr>
              <a:t>родителям</a:t>
            </a:r>
          </a:p>
          <a:p>
            <a:pPr lvl="0"/>
            <a:r>
              <a:rPr lang="ru-RU" b="1" i="1" dirty="0" smtClean="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без всякого </a:t>
            </a:r>
            <a:r>
              <a:rPr lang="ru-RU" sz="1600" b="1" i="1" dirty="0">
                <a:latin typeface="Times New Roman" panose="02020603050405020304" pitchFamily="18" charset="0"/>
                <a:cs typeface="Times New Roman" panose="02020603050405020304" pitchFamily="18" charset="0"/>
              </a:rPr>
              <a:t>сомнения</a:t>
            </a:r>
            <a:r>
              <a:rPr lang="ru-RU" b="1" i="1" dirty="0">
                <a:latin typeface="Times New Roman" panose="02020603050405020304" pitchFamily="18" charset="0"/>
                <a:cs typeface="Times New Roman" panose="02020603050405020304" pitchFamily="18" charset="0"/>
              </a:rPr>
              <a:t> есть </a:t>
            </a:r>
            <a:r>
              <a:rPr lang="ru-RU" b="1" i="1" dirty="0" smtClean="0">
                <a:latin typeface="Times New Roman" panose="02020603050405020304" pitchFamily="18" charset="0"/>
                <a:cs typeface="Times New Roman" panose="02020603050405020304" pitchFamily="18" charset="0"/>
              </a:rPr>
              <a:t>чувство</a:t>
            </a:r>
          </a:p>
          <a:p>
            <a:pPr lvl="0"/>
            <a:r>
              <a:rPr lang="ru-RU" b="1" i="1" dirty="0" smtClean="0">
                <a:latin typeface="Times New Roman" panose="02020603050405020304" pitchFamily="18" charset="0"/>
                <a:cs typeface="Times New Roman" panose="02020603050405020304" pitchFamily="18" charset="0"/>
              </a:rPr>
              <a:t>  святое»</a:t>
            </a:r>
          </a:p>
          <a:p>
            <a:pPr lvl="0"/>
            <a:r>
              <a:rPr lang="ru-RU" i="1" dirty="0">
                <a:latin typeface="Times New Roman" panose="02020603050405020304" pitchFamily="18" charset="0"/>
                <a:cs typeface="Times New Roman" panose="02020603050405020304" pitchFamily="18" charset="0"/>
              </a:rPr>
              <a:t> </a:t>
            </a:r>
            <a:r>
              <a:rPr lang="ru-RU" i="1" dirty="0" smtClean="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В.Г</a:t>
            </a:r>
            <a:r>
              <a:rPr lang="ru-RU" i="1" dirty="0" smtClean="0">
                <a:latin typeface="Times New Roman" panose="02020603050405020304" pitchFamily="18" charset="0"/>
                <a:cs typeface="Times New Roman" panose="02020603050405020304" pitchFamily="18" charset="0"/>
              </a:rPr>
              <a:t>. Белинский</a:t>
            </a:r>
            <a:r>
              <a:rPr lang="ru-RU" i="1"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4972614" y="5013176"/>
            <a:ext cx="4062907" cy="1200329"/>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Подготовила: Шевчук А.П.,</a:t>
            </a:r>
          </a:p>
          <a:p>
            <a:r>
              <a:rPr lang="ru-RU" dirty="0">
                <a:latin typeface="Times New Roman" panose="02020603050405020304" pitchFamily="18" charset="0"/>
                <a:cs typeface="Times New Roman" panose="02020603050405020304" pitchFamily="18" charset="0"/>
              </a:rPr>
              <a:t>у</a:t>
            </a:r>
            <a:r>
              <a:rPr lang="ru-RU" dirty="0" smtClean="0">
                <a:latin typeface="Times New Roman" panose="02020603050405020304" pitchFamily="18" charset="0"/>
                <a:cs typeface="Times New Roman" panose="02020603050405020304" pitchFamily="18" charset="0"/>
              </a:rPr>
              <a:t>читель русского языка и литературы </a:t>
            </a:r>
          </a:p>
          <a:p>
            <a:r>
              <a:rPr lang="ru-RU" dirty="0" smtClean="0">
                <a:latin typeface="Times New Roman" panose="02020603050405020304" pitchFamily="18" charset="0"/>
                <a:cs typeface="Times New Roman" panose="02020603050405020304" pitchFamily="18" charset="0"/>
              </a:rPr>
              <a:t>МБОУ «СОШ №1»</a:t>
            </a:r>
          </a:p>
          <a:p>
            <a:r>
              <a:rPr lang="ru-RU" dirty="0">
                <a:latin typeface="Times New Roman" panose="02020603050405020304" pitchFamily="18" charset="0"/>
                <a:cs typeface="Times New Roman" panose="02020603050405020304" pitchFamily="18" charset="0"/>
              </a:rPr>
              <a:t>г</a:t>
            </a:r>
            <a:r>
              <a:rPr lang="ru-RU" dirty="0" smtClean="0">
                <a:latin typeface="Times New Roman" panose="02020603050405020304" pitchFamily="18" charset="0"/>
                <a:cs typeface="Times New Roman" panose="02020603050405020304" pitchFamily="18" charset="0"/>
              </a:rPr>
              <a:t>. Братска Иркутской обл.</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696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3477875"/>
          </a:xfrm>
          <a:prstGeom prst="rect">
            <a:avLst/>
          </a:prstGeom>
        </p:spPr>
        <p:txBody>
          <a:bodyPr wrap="square">
            <a:spAutoFit/>
          </a:bodyPr>
          <a:lstStyle/>
          <a:p>
            <a:r>
              <a:rPr lang="ru-RU" sz="2200" dirty="0"/>
              <a:t>Чтобы показать ошибки в молодёжных взглядах, проблема отцов и детей в изображении Тургенева отражается путём столкновения убежденного нигилиста с членом аристократии. Павел Петрович Кирсанов выбран автором представителем дворянского общества. Впервые читатель видит этого героя идеально одетым в английский сюртук. С первых строк понятно, что этот человек является абсолютной противоположностью Евгения Васильевича Базарова по вопросу отношения к жизненным ценностям. Типичная жизнь зажиточного аристократа сводилась к постоянному безделью и </a:t>
            </a:r>
            <a:r>
              <a:rPr lang="ru-RU" sz="2200" dirty="0" smtClean="0"/>
              <a:t>праздникам.</a:t>
            </a:r>
            <a:endParaRPr lang="ru-RU" sz="2200" dirty="0"/>
          </a:p>
        </p:txBody>
      </p:sp>
      <p:sp>
        <p:nvSpPr>
          <p:cNvPr id="3" name="Прямоугольник 2"/>
          <p:cNvSpPr/>
          <p:nvPr/>
        </p:nvSpPr>
        <p:spPr>
          <a:xfrm>
            <a:off x="202230" y="3573016"/>
            <a:ext cx="8762258" cy="3139321"/>
          </a:xfrm>
          <a:prstGeom prst="rect">
            <a:avLst/>
          </a:prstGeom>
        </p:spPr>
        <p:txBody>
          <a:bodyPr wrap="square">
            <a:spAutoFit/>
          </a:bodyPr>
          <a:lstStyle/>
          <a:p>
            <a:r>
              <a:rPr lang="ru-RU" sz="2200" dirty="0"/>
              <a:t>Столкновение между представителем аристократического общества и развивающейся интеллигенции – это основная проблема, описанная в произведении. Взаимоотношения Базарова и Кирсанова являются доказательством существования конфликта отцов и детей. Несмотря на то что они не связаны родственными отношениями, тем не менее, два разных социально-политических лагеря не находят точки общего соприкосновения. Проблема отцов и детей в изображении Тургенева на основании реальных родственных союзов имеет место, но косвенно. </a:t>
            </a:r>
            <a:endParaRPr lang="ru-RU" sz="2200" dirty="0"/>
          </a:p>
        </p:txBody>
      </p:sp>
    </p:spTree>
    <p:extLst>
      <p:ext uri="{BB962C8B-B14F-4D97-AF65-F5344CB8AC3E}">
        <p14:creationId xmlns:p14="http://schemas.microsoft.com/office/powerpoint/2010/main" val="684515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214481"/>
            <a:ext cx="8208912" cy="10772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000000"/>
                </a:solidFill>
                <a:effectLst/>
                <a:latin typeface="Georgia" pitchFamily="18" charset="0"/>
                <a:cs typeface="Arial" pitchFamily="34" charset="0"/>
              </a:rPr>
              <a:t>Приступая к работе над романом «Отцы и дети», Тургенев ставил перед собой задачу проститься со старой, уходящей эпохой и встретить эпоху новую, пока еще находящуюся в поисках и метаниях. Роман «Отцы и дети» — это спор двух культур: старой, дворянской, и новой, демократической.</a:t>
            </a:r>
            <a:r>
              <a:rPr kumimoji="0" lang="ru-RU" altLang="ru-RU"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8" name="Rectangle 5"/>
          <p:cNvSpPr>
            <a:spLocks noChangeArrowheads="1"/>
          </p:cNvSpPr>
          <p:nvPr/>
        </p:nvSpPr>
        <p:spPr bwMode="auto">
          <a:xfrm>
            <a:off x="316023" y="1772816"/>
            <a:ext cx="5328592" cy="3046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000000"/>
                </a:solidFill>
                <a:effectLst/>
                <a:latin typeface="Georgia" pitchFamily="18" charset="0"/>
                <a:cs typeface="Arial" pitchFamily="34" charset="0"/>
              </a:rPr>
              <a:t>Давая оценку дворянства, изображенного на страницах романа «Отцы и дети», Тургенев писал: «Вся моя повесть направлена против дворянства как передового класса. Вглядитесь в лица Николая Петровича, Павла Петровича,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000000"/>
                </a:solidFill>
                <a:effectLst/>
                <a:latin typeface="Georgia" pitchFamily="18" charset="0"/>
                <a:cs typeface="Arial" pitchFamily="34" charset="0"/>
              </a:rPr>
              <a:t>Аркадия. Слабость и вялость или ограниченность. Эстетическое чувство заставило меня взять именно хороших представителей дворянства, чтобы тем вернее доказать мою тему: если сливки плохи, что же молоко?.. Они лучшие из дворян — и именно потому и выбраны мною, чтобы доказать их несостоятельность».</a:t>
            </a:r>
            <a:r>
              <a:rPr kumimoji="0" lang="ru-RU" altLang="ru-RU"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9" name="Rectangle 6"/>
          <p:cNvSpPr>
            <a:spLocks noChangeArrowheads="1"/>
          </p:cNvSpPr>
          <p:nvPr/>
        </p:nvSpPr>
        <p:spPr bwMode="auto">
          <a:xfrm>
            <a:off x="323528" y="5285239"/>
            <a:ext cx="8532440" cy="10772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000000"/>
                </a:solidFill>
                <a:effectLst/>
                <a:latin typeface="Georgia" pitchFamily="18" charset="0"/>
                <a:cs typeface="Arial" pitchFamily="34" charset="0"/>
              </a:rPr>
              <a:t>Таким образом, в романе «Отцы и дети» идейные взгляды и противоречия, характеры и чувства рассматриваются в свете столкновения не столько разных поколений русского общества, сколько представителей двух разных общественных классов — дворян и разночинцев, олицетворяющих собой настоящее и будущее России.</a:t>
            </a:r>
            <a:r>
              <a:rPr kumimoji="0" lang="ru-RU" altLang="ru-RU"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032" name="Picture 8" descr="https://go4.imgsmail.ru/imgpreview?key=59fc279430fe54ed&amp;mb=imgdb_preview_19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134" y="1506310"/>
            <a:ext cx="2533330" cy="359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010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97346"/>
            <a:ext cx="4896544" cy="6555641"/>
          </a:xfrm>
          <a:prstGeom prst="rect">
            <a:avLst/>
          </a:prstGeom>
        </p:spPr>
        <p:txBody>
          <a:bodyPr wrap="square">
            <a:spAutoFit/>
          </a:bodyPr>
          <a:lstStyle/>
          <a:p>
            <a:r>
              <a:rPr lang="ru-RU" sz="2000" b="1" dirty="0">
                <a:solidFill>
                  <a:srgbClr val="C00000"/>
                </a:solidFill>
              </a:rPr>
              <a:t>Отношения Базарова с родителями </a:t>
            </a:r>
            <a:endParaRPr lang="ru-RU" sz="2000" b="1" dirty="0" smtClean="0">
              <a:solidFill>
                <a:srgbClr val="C00000"/>
              </a:solidFill>
            </a:endParaRPr>
          </a:p>
          <a:p>
            <a:r>
              <a:rPr lang="ru-RU" sz="2000" dirty="0" smtClean="0"/>
              <a:t>В </a:t>
            </a:r>
            <a:r>
              <a:rPr lang="ru-RU" sz="2000" dirty="0"/>
              <a:t>семье Евгения Базарова существует проблема отцов и детей. Тургенев И. С. находит ее отражение в отношении героя к родителям. Оно носит противоречивый характер. Базаров признается в своей любви к ним, но одновременно с этим презирает их глупые и бесцельные жизни. Это его непоколебимая жизненная позиция. Но, несмотря на его отношение, родителям сын был очень дорог. Старички очень любили его, смягчали напряженные разговоры. Даже после смерти главного героя произведения рассматривается сам момент их безусловной любви. Тургенев описал сельское кладбище с печальным заросшим пейзажем, на котором похоронен главный герой Базаров. На его могиле поют птицы, к ней приходят </a:t>
            </a:r>
            <a:r>
              <a:rPr lang="ru-RU" sz="2000" dirty="0" smtClean="0"/>
              <a:t>старики-родители</a:t>
            </a:r>
            <a:endParaRPr lang="ru-RU" sz="2000" dirty="0"/>
          </a:p>
        </p:txBody>
      </p:sp>
      <p:pic>
        <p:nvPicPr>
          <p:cNvPr id="5122" name="Picture 2" descr="ÑÐ¾ÑÐ¸Ð½ÐµÐ½Ð¸Ðµ Ð¿Ð¾ Ð»Ð¸ÑÐµÑÐ°ÑÑÑÐµ Ð¿ÑÐ¾Ð±Ð»ÐµÐ¼Ð° Ð¾ÑÑÐ¾Ð² Ð¸ Ð´ÐµÑÐµ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56792"/>
            <a:ext cx="3640460" cy="483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161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hcenter-irk.info/sites/default/files/slayd9_1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9939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270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8613" y="260648"/>
            <a:ext cx="8856984" cy="6494085"/>
          </a:xfrm>
          <a:prstGeom prst="rect">
            <a:avLst/>
          </a:prstGeom>
        </p:spPr>
        <p:txBody>
          <a:bodyPr wrap="square">
            <a:spAutoFit/>
          </a:bodyPr>
          <a:lstStyle/>
          <a:p>
            <a:pPr fontAlgn="base"/>
            <a:r>
              <a:rPr lang="ru-RU" sz="2400" b="1" dirty="0">
                <a:solidFill>
                  <a:srgbClr val="C00000"/>
                </a:solidFill>
              </a:rPr>
              <a:t>Темы сочинений «Отцы и дети</a:t>
            </a:r>
            <a:r>
              <a:rPr lang="ru-RU" sz="2400" b="1" dirty="0" smtClean="0">
                <a:solidFill>
                  <a:srgbClr val="C00000"/>
                </a:solidFill>
              </a:rPr>
              <a:t>»</a:t>
            </a:r>
            <a:endParaRPr lang="ru-RU" sz="2400" dirty="0"/>
          </a:p>
          <a:p>
            <a:pPr fontAlgn="base"/>
            <a:r>
              <a:rPr lang="ru-RU" sz="2800" dirty="0"/>
              <a:t>Примерный список тем для итогового сочинения в 2018/2019 учебном году по официальному направлению от ФИПИ - «Отцы и дети».</a:t>
            </a:r>
          </a:p>
          <a:p>
            <a:pPr fontAlgn="base"/>
            <a:r>
              <a:rPr lang="ru-RU" sz="2800" dirty="0"/>
              <a:t>Напоминаем, что это примерные темы! Точный список тем будет известен за 15 минут до начала итогового сочинения.</a:t>
            </a:r>
          </a:p>
          <a:p>
            <a:pPr fontAlgn="base"/>
            <a:r>
              <a:rPr lang="ru-RU" sz="2800" dirty="0"/>
              <a:t>Первым делом в вопросе о темах по направлению ОТЦЫ И ДЕТИ обратим внимание на итоговое сочинение в 2015 году - именно тогда прозвучала тема "Спор поколений: вместе и врозь". Эта тема практически полностью перекликается с актуальной "Отцы и дети", поэтому мы смело можем обратиться к РЕАЛЬНЫМ темам 2015 года по направлению "Спор поколений".</a:t>
            </a:r>
          </a:p>
        </p:txBody>
      </p:sp>
    </p:spTree>
    <p:extLst>
      <p:ext uri="{BB962C8B-B14F-4D97-AF65-F5344CB8AC3E}">
        <p14:creationId xmlns:p14="http://schemas.microsoft.com/office/powerpoint/2010/main" val="778691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335846"/>
            <a:ext cx="8784976" cy="6247864"/>
          </a:xfrm>
          <a:prstGeom prst="rect">
            <a:avLst/>
          </a:prstGeom>
        </p:spPr>
        <p:txBody>
          <a:bodyPr wrap="square">
            <a:spAutoFit/>
          </a:bodyPr>
          <a:lstStyle/>
          <a:p>
            <a:pPr fontAlgn="base"/>
            <a:r>
              <a:rPr lang="ru-RU" sz="3200" b="1" dirty="0" smtClean="0">
                <a:solidFill>
                  <a:srgbClr val="C00000"/>
                </a:solidFill>
              </a:rPr>
              <a:t>                 Реальные </a:t>
            </a:r>
            <a:r>
              <a:rPr lang="ru-RU" sz="3200" b="1" dirty="0">
                <a:solidFill>
                  <a:srgbClr val="C00000"/>
                </a:solidFill>
              </a:rPr>
              <a:t>темы 2015 года </a:t>
            </a:r>
            <a:endParaRPr lang="ru-RU" sz="3200" b="1" dirty="0" smtClean="0">
              <a:solidFill>
                <a:srgbClr val="C00000"/>
              </a:solidFill>
            </a:endParaRPr>
          </a:p>
          <a:p>
            <a:pPr fontAlgn="base"/>
            <a:r>
              <a:rPr lang="ru-RU" sz="3200" b="1" dirty="0">
                <a:solidFill>
                  <a:srgbClr val="C00000"/>
                </a:solidFill>
              </a:rPr>
              <a:t> </a:t>
            </a:r>
            <a:r>
              <a:rPr lang="ru-RU" sz="3200" b="1" dirty="0" smtClean="0">
                <a:solidFill>
                  <a:srgbClr val="C00000"/>
                </a:solidFill>
              </a:rPr>
              <a:t>        («Спор </a:t>
            </a:r>
            <a:r>
              <a:rPr lang="ru-RU" sz="3200" b="1" dirty="0">
                <a:solidFill>
                  <a:srgbClr val="C00000"/>
                </a:solidFill>
              </a:rPr>
              <a:t>поколений: вместе и врозь</a:t>
            </a:r>
            <a:r>
              <a:rPr lang="ru-RU" sz="3200" b="1" dirty="0" smtClean="0">
                <a:solidFill>
                  <a:srgbClr val="C00000"/>
                </a:solidFill>
              </a:rPr>
              <a:t>"):</a:t>
            </a:r>
          </a:p>
          <a:p>
            <a:pPr fontAlgn="base"/>
            <a:endParaRPr lang="ru-RU" sz="2400" dirty="0"/>
          </a:p>
          <a:p>
            <a:pPr lvl="0"/>
            <a:r>
              <a:rPr lang="ru-RU" sz="2400" dirty="0" smtClean="0"/>
              <a:t>- Что </a:t>
            </a:r>
            <a:r>
              <a:rPr lang="ru-RU" sz="2400" dirty="0"/>
              <a:t>такое семейные традиции и зачем они нужны?</a:t>
            </a:r>
          </a:p>
          <a:p>
            <a:pPr lvl="0"/>
            <a:r>
              <a:rPr lang="ru-RU" sz="2400" dirty="0" smtClean="0"/>
              <a:t>- Почему </a:t>
            </a:r>
            <a:r>
              <a:rPr lang="ru-RU" sz="2400" dirty="0"/>
              <a:t>так важно сохранять связь между </a:t>
            </a:r>
            <a:r>
              <a:rPr lang="ru-RU" sz="2400" dirty="0" smtClean="0"/>
              <a:t>поколениями?</a:t>
            </a:r>
          </a:p>
          <a:p>
            <a:pPr lvl="0"/>
            <a:r>
              <a:rPr lang="ru-RU" sz="2400" dirty="0" smtClean="0"/>
              <a:t>- Почему </a:t>
            </a:r>
            <a:r>
              <a:rPr lang="ru-RU" sz="2400" dirty="0"/>
              <a:t>тема «отцов и детей» часто присутствует во многих произведениях литературы?</a:t>
            </a:r>
          </a:p>
          <a:p>
            <a:pPr lvl="0"/>
            <a:r>
              <a:rPr lang="ru-RU" sz="2400" dirty="0" smtClean="0"/>
              <a:t>- Век </a:t>
            </a:r>
            <a:r>
              <a:rPr lang="ru-RU" sz="2400" dirty="0"/>
              <a:t>нынешний» и «век минувший»: возможно ли согласие?</a:t>
            </a:r>
          </a:p>
          <a:p>
            <a:pPr lvl="0"/>
            <a:r>
              <a:rPr lang="ru-RU" sz="2400" dirty="0" smtClean="0"/>
              <a:t>- Роль </a:t>
            </a:r>
            <a:r>
              <a:rPr lang="ru-RU" sz="2400" dirty="0"/>
              <a:t>родительского наставления в жизни человека.</a:t>
            </a:r>
          </a:p>
          <a:p>
            <a:pPr lvl="0"/>
            <a:r>
              <a:rPr lang="ru-RU" sz="2400" dirty="0" smtClean="0"/>
              <a:t>- Неизбежен </a:t>
            </a:r>
            <a:r>
              <a:rPr lang="ru-RU" sz="2400" dirty="0"/>
              <a:t>ли конфликт «отцов» и «детей»?</a:t>
            </a:r>
          </a:p>
          <a:p>
            <a:pPr lvl="0"/>
            <a:r>
              <a:rPr lang="ru-RU" sz="2400" dirty="0" smtClean="0"/>
              <a:t>- В </a:t>
            </a:r>
            <a:r>
              <a:rPr lang="ru-RU" sz="2400" dirty="0"/>
              <a:t>чём истоки непонимания между людьми разных поколений?</a:t>
            </a:r>
          </a:p>
          <a:p>
            <a:pPr lvl="0"/>
            <a:r>
              <a:rPr lang="ru-RU" sz="2400" dirty="0" smtClean="0"/>
              <a:t>- Что </a:t>
            </a:r>
            <a:r>
              <a:rPr lang="ru-RU" sz="2400" dirty="0"/>
              <a:t>может мешать отцам и детям понять друг друга?</a:t>
            </a:r>
          </a:p>
          <a:p>
            <a:pPr lvl="0"/>
            <a:r>
              <a:rPr lang="ru-RU" sz="2400" dirty="0" smtClean="0"/>
              <a:t>- Чем </a:t>
            </a:r>
            <a:r>
              <a:rPr lang="ru-RU" sz="2400" dirty="0"/>
              <a:t>может быть ценен для детей опыт отцов?</a:t>
            </a:r>
          </a:p>
          <a:p>
            <a:pPr lvl="0"/>
            <a:r>
              <a:rPr lang="ru-RU" sz="2400" dirty="0" smtClean="0"/>
              <a:t>- Почему </a:t>
            </a:r>
            <a:r>
              <a:rPr lang="ru-RU" sz="2400" dirty="0"/>
              <a:t>старшее поколение так редко бывает довольно молодёжью?</a:t>
            </a:r>
          </a:p>
        </p:txBody>
      </p:sp>
    </p:spTree>
    <p:extLst>
      <p:ext uri="{BB962C8B-B14F-4D97-AF65-F5344CB8AC3E}">
        <p14:creationId xmlns:p14="http://schemas.microsoft.com/office/powerpoint/2010/main" val="3704337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3616" y="116632"/>
            <a:ext cx="8784976" cy="3785652"/>
          </a:xfrm>
          <a:prstGeom prst="rect">
            <a:avLst/>
          </a:prstGeom>
        </p:spPr>
        <p:txBody>
          <a:bodyPr wrap="square">
            <a:spAutoFit/>
          </a:bodyPr>
          <a:lstStyle/>
          <a:p>
            <a:pPr lvl="0"/>
            <a:r>
              <a:rPr lang="ru-RU" sz="2400" dirty="0" smtClean="0"/>
              <a:t>- Чем </a:t>
            </a:r>
            <a:r>
              <a:rPr lang="ru-RU" sz="2400" dirty="0"/>
              <a:t>может быть ценен для отцов опыт детей?</a:t>
            </a:r>
          </a:p>
          <a:p>
            <a:pPr lvl="0"/>
            <a:r>
              <a:rPr lang="ru-RU" sz="2400" dirty="0" smtClean="0"/>
              <a:t>- Чему </a:t>
            </a:r>
            <a:r>
              <a:rPr lang="ru-RU" sz="2400" dirty="0"/>
              <a:t>могут научиться друг у друга отцы и дети?</a:t>
            </a:r>
          </a:p>
          <a:p>
            <a:pPr lvl="0"/>
            <a:r>
              <a:rPr lang="ru-RU" sz="2400" dirty="0" smtClean="0"/>
              <a:t>- Всегда </a:t>
            </a:r>
            <a:r>
              <a:rPr lang="ru-RU" sz="2400" dirty="0"/>
              <a:t>ли в конфликтах поколений правота лишь на одной стороне?</a:t>
            </a:r>
          </a:p>
          <a:p>
            <a:pPr lvl="0"/>
            <a:r>
              <a:rPr lang="ru-RU" sz="2400" dirty="0" smtClean="0"/>
              <a:t>- Является </a:t>
            </a:r>
            <a:r>
              <a:rPr lang="ru-RU" sz="2400" dirty="0"/>
              <a:t>ли вечным спор поколений?</a:t>
            </a:r>
          </a:p>
          <a:p>
            <a:pPr lvl="0"/>
            <a:r>
              <a:rPr lang="ru-RU" sz="2400" dirty="0" smtClean="0"/>
              <a:t>- Всегда </a:t>
            </a:r>
            <a:r>
              <a:rPr lang="ru-RU" sz="2400" dirty="0"/>
              <a:t>ли ценны заветы отцов?</a:t>
            </a:r>
          </a:p>
          <a:p>
            <a:pPr lvl="0"/>
            <a:r>
              <a:rPr lang="ru-RU" sz="2400" dirty="0" smtClean="0"/>
              <a:t>- «</a:t>
            </a:r>
            <a:r>
              <a:rPr lang="ru-RU" sz="2400" dirty="0"/>
              <a:t>Век нынешний и век минувший»: причины конфликта.</a:t>
            </a:r>
          </a:p>
          <a:p>
            <a:pPr lvl="0"/>
            <a:r>
              <a:rPr lang="ru-RU" sz="2400" dirty="0" smtClean="0"/>
              <a:t>- В </a:t>
            </a:r>
            <a:r>
              <a:rPr lang="ru-RU" sz="2400" dirty="0"/>
              <a:t>какие времена обостряется конфликт «отцов и детей»?</a:t>
            </a:r>
          </a:p>
          <a:p>
            <a:pPr lvl="0"/>
            <a:r>
              <a:rPr lang="ru-RU" sz="2400" dirty="0" smtClean="0"/>
              <a:t>- Трудно </a:t>
            </a:r>
            <a:r>
              <a:rPr lang="ru-RU" sz="2400" dirty="0"/>
              <a:t>ли быть взрослым?</a:t>
            </a:r>
          </a:p>
          <a:p>
            <a:pPr lvl="0"/>
            <a:r>
              <a:rPr lang="ru-RU" sz="2400" dirty="0" smtClean="0"/>
              <a:t>- Какую </a:t>
            </a:r>
            <a:r>
              <a:rPr lang="ru-RU" sz="2400" dirty="0"/>
              <a:t>роль в становлении личности может играть семья?</a:t>
            </a:r>
          </a:p>
        </p:txBody>
      </p:sp>
      <p:pic>
        <p:nvPicPr>
          <p:cNvPr id="4" name="Picture 2" descr="https://img.labirint.ru/images/comments_pic/1742/2_39206df91cd8ebef47bc6f730e9c027d_15082453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008780"/>
            <a:ext cx="3504356" cy="26282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m0-tub-ru.yandex.net/i?id=3da4b6479dde11030f8ad3ddd0ec480f-srl&amp;n=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008779"/>
            <a:ext cx="1935895" cy="2696559"/>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cdn.eksmo.ru/v2/ITD000000000598050/COVER/cover3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008780"/>
            <a:ext cx="1831051" cy="269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420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88640"/>
            <a:ext cx="8856984" cy="4893647"/>
          </a:xfrm>
          <a:prstGeom prst="rect">
            <a:avLst/>
          </a:prstGeom>
        </p:spPr>
        <p:txBody>
          <a:bodyPr wrap="square">
            <a:spAutoFit/>
          </a:bodyPr>
          <a:lstStyle/>
          <a:p>
            <a:pPr lvl="0"/>
            <a:r>
              <a:rPr lang="ru-RU" sz="2400" dirty="0" smtClean="0"/>
              <a:t>- Рождается </a:t>
            </a:r>
            <a:r>
              <a:rPr lang="ru-RU" sz="2400" dirty="0"/>
              <a:t>ли истина в споре поколений?</a:t>
            </a:r>
          </a:p>
          <a:p>
            <a:pPr lvl="0"/>
            <a:r>
              <a:rPr lang="ru-RU" sz="2400" dirty="0" smtClean="0"/>
              <a:t>- «</a:t>
            </a:r>
            <a:r>
              <a:rPr lang="ru-RU" sz="2400" dirty="0"/>
              <a:t>Отцы» и «дети»: соперники или союзники?</a:t>
            </a:r>
          </a:p>
          <a:p>
            <a:pPr lvl="0"/>
            <a:r>
              <a:rPr lang="ru-RU" sz="2400" dirty="0" smtClean="0"/>
              <a:t>- Почему </a:t>
            </a:r>
            <a:r>
              <a:rPr lang="ru-RU" sz="2400" dirty="0"/>
              <a:t>дети и родители не всегда понимают друг друга?</a:t>
            </a:r>
          </a:p>
          <a:p>
            <a:pPr lvl="0"/>
            <a:r>
              <a:rPr lang="ru-RU" sz="2400" dirty="0" smtClean="0"/>
              <a:t>- Какое </a:t>
            </a:r>
            <a:r>
              <a:rPr lang="ru-RU" sz="2400" dirty="0"/>
              <a:t>значение имеет пора юности в жизни человека?</a:t>
            </a:r>
          </a:p>
          <a:p>
            <a:pPr lvl="0"/>
            <a:r>
              <a:rPr lang="ru-RU" sz="2400" dirty="0" smtClean="0"/>
              <a:t>- Почему </a:t>
            </a:r>
            <a:r>
              <a:rPr lang="ru-RU" sz="2400" dirty="0"/>
              <a:t>«отцы и дети» – вечная тема?</a:t>
            </a:r>
          </a:p>
          <a:p>
            <a:pPr lvl="0"/>
            <a:r>
              <a:rPr lang="ru-RU" sz="2400" dirty="0" smtClean="0"/>
              <a:t>- Какую </a:t>
            </a:r>
            <a:r>
              <a:rPr lang="ru-RU" sz="2400" dirty="0"/>
              <a:t>роль в становлении личности могут играть старшие?</a:t>
            </a:r>
          </a:p>
          <a:p>
            <a:pPr lvl="0"/>
            <a:r>
              <a:rPr lang="ru-RU" sz="2400" dirty="0" smtClean="0"/>
              <a:t>- Что </a:t>
            </a:r>
            <a:r>
              <a:rPr lang="ru-RU" sz="2400" dirty="0"/>
              <a:t>значит быть взрослым?</a:t>
            </a:r>
          </a:p>
          <a:p>
            <a:pPr lvl="0"/>
            <a:r>
              <a:rPr lang="ru-RU" sz="2400" dirty="0" smtClean="0"/>
              <a:t>- Важно </a:t>
            </a:r>
            <a:r>
              <a:rPr lang="ru-RU" sz="2400" dirty="0"/>
              <a:t>ли человеку получить родительское напутствие?</a:t>
            </a:r>
          </a:p>
          <a:p>
            <a:pPr marL="342900" lvl="0" indent="-342900">
              <a:buFontTx/>
              <a:buChar char="-"/>
            </a:pPr>
            <a:r>
              <a:rPr lang="ru-RU" sz="2400" dirty="0" smtClean="0"/>
              <a:t>В </a:t>
            </a:r>
            <a:r>
              <a:rPr lang="ru-RU" sz="2400" dirty="0"/>
              <a:t>чём, по-вашему, должна проявляться </a:t>
            </a:r>
            <a:endParaRPr lang="ru-RU" sz="2400" dirty="0" smtClean="0"/>
          </a:p>
          <a:p>
            <a:pPr lvl="0"/>
            <a:r>
              <a:rPr lang="ru-RU" sz="2400" dirty="0" smtClean="0"/>
              <a:t>     родительская </a:t>
            </a:r>
            <a:r>
              <a:rPr lang="ru-RU" sz="2400" dirty="0"/>
              <a:t>любовь?</a:t>
            </a:r>
          </a:p>
          <a:p>
            <a:pPr lvl="0"/>
            <a:r>
              <a:rPr lang="ru-RU" sz="2400" dirty="0" smtClean="0"/>
              <a:t>- Родители </a:t>
            </a:r>
            <a:r>
              <a:rPr lang="ru-RU" sz="2400" dirty="0"/>
              <a:t>и дети: спор или диалог?</a:t>
            </a:r>
          </a:p>
          <a:p>
            <a:pPr marL="342900" lvl="0" indent="-342900">
              <a:buFontTx/>
              <a:buChar char="-"/>
            </a:pPr>
            <a:r>
              <a:rPr lang="ru-RU" sz="2400" dirty="0" smtClean="0"/>
              <a:t>«</a:t>
            </a:r>
            <a:r>
              <a:rPr lang="ru-RU" sz="2400" dirty="0"/>
              <a:t>Гордиться славою своих предков не только </a:t>
            </a:r>
            <a:endParaRPr lang="ru-RU" sz="2400" dirty="0" smtClean="0"/>
          </a:p>
          <a:p>
            <a:pPr lvl="0"/>
            <a:r>
              <a:rPr lang="ru-RU" sz="2400" dirty="0"/>
              <a:t> </a:t>
            </a:r>
            <a:r>
              <a:rPr lang="ru-RU" sz="2400" dirty="0" smtClean="0"/>
              <a:t>     можно</a:t>
            </a:r>
            <a:r>
              <a:rPr lang="ru-RU" sz="2400" dirty="0"/>
              <a:t>, но и должно…» (А.С. Пушкин)</a:t>
            </a:r>
          </a:p>
        </p:txBody>
      </p:sp>
      <p:pic>
        <p:nvPicPr>
          <p:cNvPr id="12292" name="Picture 4" descr="https://im0-tub-ru.yandex.net/i?id=3da4b6479dde11030f8ad3ddd0ec480f-sr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4067" y="3418091"/>
            <a:ext cx="2389495" cy="33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084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88640"/>
            <a:ext cx="5058562" cy="6370975"/>
          </a:xfrm>
          <a:prstGeom prst="rect">
            <a:avLst/>
          </a:prstGeom>
        </p:spPr>
        <p:txBody>
          <a:bodyPr wrap="square">
            <a:spAutoFit/>
          </a:bodyPr>
          <a:lstStyle/>
          <a:p>
            <a:pPr fontAlgn="base"/>
            <a:r>
              <a:rPr lang="ru-RU" sz="2400" b="1" dirty="0">
                <a:solidFill>
                  <a:srgbClr val="C00000"/>
                </a:solidFill>
              </a:rPr>
              <a:t>Возможные темы сочинений:</a:t>
            </a:r>
            <a:endParaRPr lang="ru-RU" sz="2400" dirty="0">
              <a:solidFill>
                <a:srgbClr val="C00000"/>
              </a:solidFill>
            </a:endParaRPr>
          </a:p>
          <a:p>
            <a:pPr lvl="0"/>
            <a:r>
              <a:rPr lang="ru-RU" sz="2400" dirty="0" smtClean="0"/>
              <a:t>- «Какие </a:t>
            </a:r>
            <a:r>
              <a:rPr lang="ru-RU" sz="2400" dirty="0"/>
              <a:t>уроки можно извлечь из противостояния представителей разных поколений</a:t>
            </a:r>
            <a:r>
              <a:rPr lang="ru-RU" sz="2400" dirty="0" smtClean="0"/>
              <a:t>?»</a:t>
            </a:r>
            <a:endParaRPr lang="ru-RU" sz="2400" dirty="0"/>
          </a:p>
          <a:p>
            <a:pPr lvl="0"/>
            <a:r>
              <a:rPr lang="ru-RU" sz="2400" dirty="0" smtClean="0"/>
              <a:t>- «Спор </a:t>
            </a:r>
            <a:r>
              <a:rPr lang="ru-RU" sz="2400" dirty="0"/>
              <a:t>поколений — вечный или временный</a:t>
            </a:r>
            <a:r>
              <a:rPr lang="ru-RU" sz="2400" dirty="0" smtClean="0"/>
              <a:t>?»</a:t>
            </a:r>
            <a:endParaRPr lang="ru-RU" sz="2400" dirty="0"/>
          </a:p>
          <a:p>
            <a:pPr lvl="0"/>
            <a:r>
              <a:rPr lang="ru-RU" sz="2400" dirty="0" smtClean="0"/>
              <a:t>- «Всегда </a:t>
            </a:r>
            <a:r>
              <a:rPr lang="ru-RU" sz="2400" dirty="0"/>
              <a:t>ли конфликт между отцами и детьми приводит к вражде</a:t>
            </a:r>
            <a:r>
              <a:rPr lang="ru-RU" sz="2400" dirty="0" smtClean="0"/>
              <a:t>?»</a:t>
            </a:r>
            <a:endParaRPr lang="ru-RU" sz="2400" dirty="0"/>
          </a:p>
          <a:p>
            <a:pPr lvl="0"/>
            <a:r>
              <a:rPr lang="ru-RU" sz="2400" dirty="0" smtClean="0"/>
              <a:t>- «Есть </a:t>
            </a:r>
            <a:r>
              <a:rPr lang="ru-RU" sz="2400" dirty="0"/>
              <a:t>ли победители и побежденные в споре отцов и детей</a:t>
            </a:r>
            <a:r>
              <a:rPr lang="ru-RU" sz="2400" dirty="0" smtClean="0"/>
              <a:t>?»</a:t>
            </a:r>
            <a:endParaRPr lang="ru-RU" sz="2400" dirty="0"/>
          </a:p>
          <a:p>
            <a:pPr lvl="0"/>
            <a:r>
              <a:rPr lang="ru-RU" sz="2400" dirty="0" smtClean="0"/>
              <a:t>- «Какое </a:t>
            </a:r>
            <a:r>
              <a:rPr lang="ru-RU" sz="2400" dirty="0"/>
              <a:t>влияние старшие могут оказать на своих детей</a:t>
            </a:r>
            <a:r>
              <a:rPr lang="ru-RU" sz="2400" dirty="0" smtClean="0"/>
              <a:t>?»</a:t>
            </a:r>
            <a:endParaRPr lang="ru-RU" sz="2400" dirty="0"/>
          </a:p>
          <a:p>
            <a:pPr lvl="0"/>
            <a:r>
              <a:rPr lang="ru-RU" sz="2400" dirty="0" smtClean="0"/>
              <a:t>- «В </a:t>
            </a:r>
            <a:r>
              <a:rPr lang="ru-RU" sz="2400" dirty="0"/>
              <a:t>чем заключается конфликт между поколениями</a:t>
            </a:r>
            <a:r>
              <a:rPr lang="ru-RU" sz="2400" dirty="0" smtClean="0"/>
              <a:t>?»</a:t>
            </a:r>
            <a:endParaRPr lang="ru-RU" sz="2400" dirty="0"/>
          </a:p>
          <a:p>
            <a:pPr lvl="0"/>
            <a:r>
              <a:rPr lang="ru-RU" sz="2400" dirty="0" smtClean="0"/>
              <a:t>- «Нужно </a:t>
            </a:r>
            <a:r>
              <a:rPr lang="ru-RU" sz="2400" dirty="0"/>
              <a:t>ли учитывать опыт старших поколений</a:t>
            </a:r>
            <a:r>
              <a:rPr lang="ru-RU" sz="2400" dirty="0" smtClean="0"/>
              <a:t>?»</a:t>
            </a:r>
            <a:endParaRPr lang="ru-RU" sz="2400" dirty="0"/>
          </a:p>
        </p:txBody>
      </p:sp>
      <p:pic>
        <p:nvPicPr>
          <p:cNvPr id="11266" name="Picture 2" descr="https://img.labirint.ru/images/comments_pic/1508/2_2871eac86221461148976112e20a33dd_14246373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066" y="836712"/>
            <a:ext cx="3802782" cy="507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1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5122" y="117693"/>
            <a:ext cx="8779366" cy="3416320"/>
          </a:xfrm>
          <a:prstGeom prst="rect">
            <a:avLst/>
          </a:prstGeom>
        </p:spPr>
        <p:txBody>
          <a:bodyPr wrap="square">
            <a:spAutoFit/>
          </a:bodyPr>
          <a:lstStyle/>
          <a:p>
            <a:pPr lvl="0"/>
            <a:r>
              <a:rPr lang="ru-RU" sz="2400" dirty="0" smtClean="0"/>
              <a:t>- «Как </a:t>
            </a:r>
            <a:r>
              <a:rPr lang="ru-RU" sz="2400" dirty="0"/>
              <a:t>изменился конфликт отцов и детей со временем</a:t>
            </a:r>
            <a:r>
              <a:rPr lang="ru-RU" sz="2400" dirty="0" smtClean="0"/>
              <a:t>?»</a:t>
            </a:r>
            <a:endParaRPr lang="ru-RU" sz="2400" dirty="0"/>
          </a:p>
          <a:p>
            <a:pPr lvl="0"/>
            <a:r>
              <a:rPr lang="ru-RU" sz="2400" dirty="0" smtClean="0"/>
              <a:t>- «Каковы </a:t>
            </a:r>
            <a:r>
              <a:rPr lang="ru-RU" sz="2400" dirty="0"/>
              <a:t>последствия разрушения преемственности поколений</a:t>
            </a:r>
            <a:r>
              <a:rPr lang="ru-RU" sz="2400" dirty="0" smtClean="0"/>
              <a:t>?»</a:t>
            </a:r>
            <a:endParaRPr lang="ru-RU" sz="2400" dirty="0"/>
          </a:p>
          <a:p>
            <a:pPr lvl="0"/>
            <a:r>
              <a:rPr lang="ru-RU" sz="2400" dirty="0" smtClean="0"/>
              <a:t>- «Почему </a:t>
            </a:r>
            <a:r>
              <a:rPr lang="ru-RU" sz="2400" dirty="0"/>
              <a:t>конфликт отцов и детей вечен</a:t>
            </a:r>
            <a:r>
              <a:rPr lang="ru-RU" sz="2400" dirty="0" smtClean="0"/>
              <a:t>?»</a:t>
            </a:r>
            <a:endParaRPr lang="ru-RU" sz="2400" dirty="0"/>
          </a:p>
          <a:p>
            <a:pPr lvl="0"/>
            <a:r>
              <a:rPr lang="ru-RU" sz="2400" dirty="0" smtClean="0"/>
              <a:t>- «Что </a:t>
            </a:r>
            <a:r>
              <a:rPr lang="ru-RU" sz="2400" dirty="0"/>
              <a:t>такое преемственность поколений</a:t>
            </a:r>
            <a:r>
              <a:rPr lang="ru-RU" sz="2400" dirty="0" smtClean="0"/>
              <a:t>?»</a:t>
            </a:r>
            <a:endParaRPr lang="ru-RU" sz="2400" dirty="0"/>
          </a:p>
          <a:p>
            <a:pPr lvl="0"/>
            <a:r>
              <a:rPr lang="ru-RU" sz="2400" dirty="0" smtClean="0"/>
              <a:t>- «Почему </a:t>
            </a:r>
            <a:r>
              <a:rPr lang="ru-RU" sz="2400" dirty="0"/>
              <a:t>отцы всегда поучают детей</a:t>
            </a:r>
            <a:r>
              <a:rPr lang="ru-RU" sz="2400" dirty="0" smtClean="0"/>
              <a:t>?»</a:t>
            </a:r>
            <a:endParaRPr lang="ru-RU" sz="2400" dirty="0"/>
          </a:p>
          <a:p>
            <a:pPr lvl="0"/>
            <a:r>
              <a:rPr lang="ru-RU" sz="2400" dirty="0" smtClean="0"/>
              <a:t>- «Почему </a:t>
            </a:r>
            <a:r>
              <a:rPr lang="ru-RU" sz="2400" dirty="0"/>
              <a:t>разные поколения не понимают друг друга</a:t>
            </a:r>
            <a:r>
              <a:rPr lang="ru-RU" sz="2400" dirty="0" smtClean="0"/>
              <a:t>?»</a:t>
            </a:r>
            <a:endParaRPr lang="ru-RU" sz="2400" dirty="0"/>
          </a:p>
          <a:p>
            <a:pPr lvl="0"/>
            <a:r>
              <a:rPr lang="ru-RU" sz="2400" dirty="0" smtClean="0"/>
              <a:t>- «Почему </a:t>
            </a:r>
            <a:r>
              <a:rPr lang="ru-RU" sz="2400" dirty="0"/>
              <a:t>нужно уважать старших</a:t>
            </a:r>
            <a:r>
              <a:rPr lang="ru-RU" sz="2400" dirty="0" smtClean="0"/>
              <a:t>?»</a:t>
            </a:r>
            <a:endParaRPr lang="ru-RU" sz="2400" dirty="0"/>
          </a:p>
          <a:p>
            <a:pPr lvl="0"/>
            <a:r>
              <a:rPr lang="ru-RU" sz="2400" dirty="0" smtClean="0"/>
              <a:t>- «К </a:t>
            </a:r>
            <a:r>
              <a:rPr lang="ru-RU" sz="2400" dirty="0"/>
              <a:t>чему ведет конфликт отцов и </a:t>
            </a:r>
            <a:r>
              <a:rPr lang="ru-RU" sz="2400" dirty="0" smtClean="0"/>
              <a:t>детей?»</a:t>
            </a:r>
            <a:endParaRPr lang="ru-RU" sz="2400" dirty="0"/>
          </a:p>
        </p:txBody>
      </p:sp>
      <p:pic>
        <p:nvPicPr>
          <p:cNvPr id="10242" name="Picture 2" descr="https://ozon-st.cdn.ngenix.net/multimedia/10200275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8277" y="3068960"/>
            <a:ext cx="2307551" cy="358686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img-fotki.yandex.ru/get/4913/46965840.41/0_119940_90883fa1_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573667"/>
            <a:ext cx="1838997" cy="3082159"/>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s://img.1tv.com/img/2012-06-25/fmt_96_24_134080437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5395" y="4437112"/>
            <a:ext cx="3678820" cy="206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12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404664"/>
            <a:ext cx="8640960" cy="5693866"/>
          </a:xfrm>
          <a:prstGeom prst="rect">
            <a:avLst/>
          </a:prstGeom>
        </p:spPr>
        <p:txBody>
          <a:bodyPr wrap="square">
            <a:spAutoFit/>
          </a:bodyPr>
          <a:lstStyle/>
          <a:p>
            <a:r>
              <a:rPr lang="ru-RU" sz="2800" dirty="0"/>
              <a:t>Данное направление обращено к вечной проблеме человеческого бытия, связанной с неизбежностью смены поколений, гармоничными и дисгармоничными взаимоотношениями «отцов» и «детей». Эта тема затронута во многих произведениях литературы, где рассматриваются различные типы взаимодействия между представителями разных поколений (от конфликтного противостояния </a:t>
            </a:r>
            <a:r>
              <a:rPr lang="ru-RU" sz="2800" dirty="0" smtClean="0"/>
              <a:t>до</a:t>
            </a:r>
          </a:p>
          <a:p>
            <a:r>
              <a:rPr lang="ru-RU" sz="2800" dirty="0" smtClean="0"/>
              <a:t> </a:t>
            </a:r>
            <a:r>
              <a:rPr lang="ru-RU" sz="2800" dirty="0"/>
              <a:t>взаимопонимания и преемственности</a:t>
            </a:r>
            <a:r>
              <a:rPr lang="ru-RU" sz="2800" dirty="0" smtClean="0"/>
              <a:t>)</a:t>
            </a:r>
          </a:p>
          <a:p>
            <a:r>
              <a:rPr lang="ru-RU" sz="2800" dirty="0" smtClean="0"/>
              <a:t> </a:t>
            </a:r>
            <a:r>
              <a:rPr lang="ru-RU" sz="2800" dirty="0"/>
              <a:t>и выявляются причины </a:t>
            </a:r>
            <a:r>
              <a:rPr lang="ru-RU" sz="2800" dirty="0" smtClean="0"/>
              <a:t>противоборства</a:t>
            </a:r>
          </a:p>
          <a:p>
            <a:r>
              <a:rPr lang="ru-RU" sz="2800" dirty="0" smtClean="0"/>
              <a:t> </a:t>
            </a:r>
            <a:r>
              <a:rPr lang="ru-RU" sz="2800" dirty="0"/>
              <a:t>между ними, а также пути их </a:t>
            </a:r>
            <a:r>
              <a:rPr lang="ru-RU" sz="2800" dirty="0" smtClean="0"/>
              <a:t>духовного</a:t>
            </a:r>
          </a:p>
          <a:p>
            <a:r>
              <a:rPr lang="ru-RU" sz="2800" dirty="0" smtClean="0"/>
              <a:t> </a:t>
            </a:r>
            <a:r>
              <a:rPr lang="ru-RU" sz="2800" dirty="0"/>
              <a:t>сближения. </a:t>
            </a:r>
          </a:p>
        </p:txBody>
      </p:sp>
      <p:pic>
        <p:nvPicPr>
          <p:cNvPr id="20482" name="Picture 2" descr="http://static.my-shop.ru/product/2/88/8723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6791" y="3676735"/>
            <a:ext cx="1905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961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332656"/>
            <a:ext cx="8784976" cy="4154984"/>
          </a:xfrm>
          <a:prstGeom prst="rect">
            <a:avLst/>
          </a:prstGeom>
        </p:spPr>
        <p:txBody>
          <a:bodyPr wrap="square">
            <a:spAutoFit/>
          </a:bodyPr>
          <a:lstStyle/>
          <a:p>
            <a:pPr lvl="0"/>
            <a:r>
              <a:rPr lang="ru-RU" sz="2400" dirty="0" smtClean="0"/>
              <a:t>- «Как </a:t>
            </a:r>
            <a:r>
              <a:rPr lang="ru-RU" sz="2400" dirty="0"/>
              <a:t>помирить отцов и детей</a:t>
            </a:r>
            <a:r>
              <a:rPr lang="ru-RU" sz="2400" dirty="0" smtClean="0"/>
              <a:t>?»</a:t>
            </a:r>
            <a:endParaRPr lang="ru-RU" sz="2400" dirty="0"/>
          </a:p>
          <a:p>
            <a:pPr lvl="0"/>
            <a:r>
              <a:rPr lang="ru-RU" sz="2400" dirty="0" smtClean="0"/>
              <a:t>- «Вечный </a:t>
            </a:r>
            <a:r>
              <a:rPr lang="ru-RU" sz="2400" dirty="0"/>
              <a:t>конфликт родителей и детей: в поисках </a:t>
            </a:r>
            <a:r>
              <a:rPr lang="ru-RU" sz="2400" dirty="0" smtClean="0"/>
              <a:t>компромисса»</a:t>
            </a:r>
            <a:endParaRPr lang="ru-RU" sz="2400" dirty="0"/>
          </a:p>
          <a:p>
            <a:pPr lvl="0"/>
            <a:r>
              <a:rPr lang="ru-RU" sz="2400" dirty="0" smtClean="0"/>
              <a:t>- «Кто </a:t>
            </a:r>
            <a:r>
              <a:rPr lang="ru-RU" sz="2400" dirty="0"/>
              <a:t>такие дети в романе И.С. Тургенева "Отцы и дети</a:t>
            </a:r>
            <a:r>
              <a:rPr lang="ru-RU" sz="2400" dirty="0" smtClean="0"/>
              <a:t>"?»</a:t>
            </a:r>
            <a:endParaRPr lang="ru-RU" sz="2400" dirty="0"/>
          </a:p>
          <a:p>
            <a:pPr lvl="0"/>
            <a:r>
              <a:rPr lang="ru-RU" sz="2400" dirty="0" smtClean="0"/>
              <a:t>- «Смысл </a:t>
            </a:r>
            <a:r>
              <a:rPr lang="ru-RU" sz="2400" dirty="0"/>
              <a:t>названия романа "Отцы и </a:t>
            </a:r>
            <a:r>
              <a:rPr lang="ru-RU" sz="2400" dirty="0" smtClean="0"/>
              <a:t>дети«»</a:t>
            </a:r>
            <a:endParaRPr lang="ru-RU" sz="2400" dirty="0"/>
          </a:p>
          <a:p>
            <a:pPr lvl="0"/>
            <a:r>
              <a:rPr lang="ru-RU" sz="2400" dirty="0" smtClean="0"/>
              <a:t>- «Дети </a:t>
            </a:r>
            <a:r>
              <a:rPr lang="ru-RU" sz="2400" dirty="0"/>
              <a:t>и детство в русской </a:t>
            </a:r>
            <a:r>
              <a:rPr lang="ru-RU" sz="2400" dirty="0" smtClean="0"/>
              <a:t>литературе»</a:t>
            </a:r>
            <a:endParaRPr lang="ru-RU" sz="2400" dirty="0"/>
          </a:p>
          <a:p>
            <a:pPr lvl="0"/>
            <a:r>
              <a:rPr lang="ru-RU" sz="2400" dirty="0" smtClean="0"/>
              <a:t>- «Современные </a:t>
            </a:r>
            <a:r>
              <a:rPr lang="ru-RU" sz="2400" dirty="0"/>
              <a:t>проблемы </a:t>
            </a:r>
            <a:r>
              <a:rPr lang="ru-RU" sz="2400" dirty="0" smtClean="0"/>
              <a:t>детей»</a:t>
            </a:r>
            <a:endParaRPr lang="ru-RU" sz="2400" dirty="0"/>
          </a:p>
          <a:p>
            <a:pPr lvl="0"/>
            <a:r>
              <a:rPr lang="ru-RU" sz="2400" dirty="0" smtClean="0"/>
              <a:t>- «Любовь </a:t>
            </a:r>
            <a:r>
              <a:rPr lang="ru-RU" sz="2400" dirty="0"/>
              <a:t>и </a:t>
            </a:r>
            <a:r>
              <a:rPr lang="ru-RU" sz="2400" dirty="0" smtClean="0"/>
              <a:t>дети»</a:t>
            </a:r>
            <a:endParaRPr lang="ru-RU" sz="2400" dirty="0"/>
          </a:p>
          <a:p>
            <a:pPr lvl="0"/>
            <a:r>
              <a:rPr lang="ru-RU" sz="2400" dirty="0" smtClean="0"/>
              <a:t>- «Роль </a:t>
            </a:r>
            <a:r>
              <a:rPr lang="ru-RU" sz="2400" dirty="0"/>
              <a:t>семьи в жизни </a:t>
            </a:r>
            <a:r>
              <a:rPr lang="ru-RU" sz="2400" dirty="0" smtClean="0"/>
              <a:t>человека»</a:t>
            </a:r>
            <a:endParaRPr lang="ru-RU" sz="2400" dirty="0"/>
          </a:p>
          <a:p>
            <a:pPr lvl="0"/>
            <a:r>
              <a:rPr lang="ru-RU" sz="2400" dirty="0" smtClean="0"/>
              <a:t>- «</a:t>
            </a:r>
            <a:r>
              <a:rPr lang="ru-RU" sz="2400" dirty="0"/>
              <a:t>Любовь и уважение к родителям без всякого сомнения есть чувство святое» (</a:t>
            </a:r>
            <a:r>
              <a:rPr lang="ru-RU" sz="2400" dirty="0" err="1"/>
              <a:t>В.Г.Белинский</a:t>
            </a:r>
            <a:r>
              <a:rPr lang="ru-RU" sz="2400" dirty="0"/>
              <a:t>).</a:t>
            </a:r>
          </a:p>
        </p:txBody>
      </p:sp>
      <p:pic>
        <p:nvPicPr>
          <p:cNvPr id="9218" name="Picture 2" descr="https://roizen.ru/spectator/tarasbulba/massmeeting/images/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1944" y="4221088"/>
            <a:ext cx="3808501" cy="25326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mg02.rl0.ru/afisha/1500x-/daily.afisha.ru/uploads/images/b/ac/bacb81fab9e446cf9fc2ff88df54cfb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553968"/>
            <a:ext cx="2880320" cy="2096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17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3616" y="116632"/>
            <a:ext cx="8784976" cy="5262979"/>
          </a:xfrm>
          <a:prstGeom prst="rect">
            <a:avLst/>
          </a:prstGeom>
        </p:spPr>
        <p:txBody>
          <a:bodyPr wrap="square">
            <a:spAutoFit/>
          </a:bodyPr>
          <a:lstStyle/>
          <a:p>
            <a:pPr lvl="0"/>
            <a:r>
              <a:rPr lang="ru-RU" sz="2400" dirty="0" smtClean="0"/>
              <a:t>- «</a:t>
            </a:r>
            <a:r>
              <a:rPr lang="ru-RU" sz="2400" dirty="0"/>
              <a:t>Любовь к родителям – основа всех добродетелей» (Цицерон).</a:t>
            </a:r>
          </a:p>
          <a:p>
            <a:pPr lvl="0"/>
            <a:r>
              <a:rPr lang="ru-RU" sz="2400" dirty="0" smtClean="0"/>
              <a:t>- Три </a:t>
            </a:r>
            <a:r>
              <a:rPr lang="ru-RU" sz="2400" dirty="0"/>
              <a:t>бедствия есть у человека: смерть, старость и плохие дети. От старости и смерти никто не может закрыть двери своего дома, но от плохих детей дом могут уберечь сами дети»(</a:t>
            </a:r>
            <a:r>
              <a:rPr lang="ru-RU" sz="2400" dirty="0" err="1"/>
              <a:t>В.А.Сухомлинский</a:t>
            </a:r>
            <a:r>
              <a:rPr lang="ru-RU" sz="2400" dirty="0"/>
              <a:t>).</a:t>
            </a:r>
          </a:p>
          <a:p>
            <a:pPr lvl="0"/>
            <a:r>
              <a:rPr lang="ru-RU" sz="2400" dirty="0" smtClean="0"/>
              <a:t>- «</a:t>
            </a:r>
            <a:r>
              <a:rPr lang="ru-RU" sz="2400" dirty="0"/>
              <a:t>Неблагодарный сын хуже чужого: это преступник, так как сын не имеет права быть равнодушным к матери» (</a:t>
            </a:r>
            <a:r>
              <a:rPr lang="ru-RU" sz="2400" dirty="0" err="1"/>
              <a:t>Г.Мопассан</a:t>
            </a:r>
            <a:r>
              <a:rPr lang="ru-RU" sz="2400" dirty="0"/>
              <a:t>).</a:t>
            </a:r>
          </a:p>
          <a:p>
            <a:pPr lvl="0"/>
            <a:r>
              <a:rPr lang="ru-RU" sz="2400" dirty="0" smtClean="0"/>
              <a:t>- «</a:t>
            </a:r>
            <a:r>
              <a:rPr lang="ru-RU" sz="2400" dirty="0"/>
              <a:t>Неуважение к предкам есть первый признак безнравственности» (</a:t>
            </a:r>
            <a:r>
              <a:rPr lang="ru-RU" sz="2400" dirty="0" err="1"/>
              <a:t>А.С.Пушкин</a:t>
            </a:r>
            <a:r>
              <a:rPr lang="ru-RU" sz="2400" dirty="0"/>
              <a:t>).</a:t>
            </a:r>
          </a:p>
          <a:p>
            <a:pPr lvl="0"/>
            <a:r>
              <a:rPr lang="ru-RU" sz="2400" dirty="0" smtClean="0"/>
              <a:t>- «</a:t>
            </a:r>
            <a:r>
              <a:rPr lang="ru-RU" sz="2400" dirty="0"/>
              <a:t>Острее жалит боль, когда ее причиняет кто-нибудь из близких» (</a:t>
            </a:r>
            <a:r>
              <a:rPr lang="ru-RU" sz="2400" dirty="0" err="1"/>
              <a:t>Бабрий</a:t>
            </a:r>
            <a:r>
              <a:rPr lang="ru-RU" sz="2400" dirty="0"/>
              <a:t>).</a:t>
            </a:r>
          </a:p>
          <a:p>
            <a:pPr lvl="0"/>
            <a:r>
              <a:rPr lang="ru-RU" sz="2400" dirty="0" smtClean="0"/>
              <a:t>- «</a:t>
            </a:r>
            <a:r>
              <a:rPr lang="ru-RU" sz="2400" dirty="0"/>
              <a:t>Ничто не бывает так редко на свете, как полная откровенность между родителями и детьми»(</a:t>
            </a:r>
            <a:r>
              <a:rPr lang="ru-RU" sz="2400" dirty="0" err="1"/>
              <a:t>Р.Роллан</a:t>
            </a:r>
            <a:r>
              <a:rPr lang="ru-RU" sz="2400" dirty="0"/>
              <a:t>).</a:t>
            </a:r>
          </a:p>
        </p:txBody>
      </p:sp>
    </p:spTree>
    <p:extLst>
      <p:ext uri="{BB962C8B-B14F-4D97-AF65-F5344CB8AC3E}">
        <p14:creationId xmlns:p14="http://schemas.microsoft.com/office/powerpoint/2010/main" val="429402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transelectro.ru/images/16441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0"/>
            <a:ext cx="7635631" cy="6741368"/>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s://briefly.ru/static/illustrations/178.jpg?14735925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284982"/>
            <a:ext cx="6422657" cy="342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576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mypresentation.ru/documents/32452ccb00bd8951c03cfa27501c025b/img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23069"/>
            <a:ext cx="8592889" cy="6444667"/>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arhivurokov.ru/intolimp/html/2017/04/01/i_58dfd3c89ab82/img_phpQNmkYx_uznaj-proizvedenie-po-illyustracii-moya_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000" y="188640"/>
            <a:ext cx="371241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269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cf.ppt-online.org/files1/slide/f/F5eAkylPBTLRQ8htMaimp3H9UZzNV0ExovKwSX2Gjb/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15" y="119076"/>
            <a:ext cx="8782273" cy="657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052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chool-collection.iv-edu.ru/dlrstore/bf596927-ff0d-4943-805c-aed611a6ede9/%5bLI8RK_4-02%5d_%5bIL_03%5d-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12776"/>
            <a:ext cx="4191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s://g.io.ua/img_aa/large/1298/30/129830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36" y="1236856"/>
            <a:ext cx="4104456" cy="541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450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188640"/>
            <a:ext cx="8496944" cy="523220"/>
          </a:xfrm>
          <a:prstGeom prst="rect">
            <a:avLst/>
          </a:prstGeom>
        </p:spPr>
        <p:txBody>
          <a:bodyPr wrap="square">
            <a:spAutoFit/>
          </a:bodyPr>
          <a:lstStyle/>
          <a:p>
            <a:pPr fontAlgn="base"/>
            <a:r>
              <a:rPr lang="ru-RU" sz="2800" b="1" dirty="0" smtClean="0">
                <a:solidFill>
                  <a:srgbClr val="C00000"/>
                </a:solidFill>
              </a:rPr>
              <a:t>«Отцы </a:t>
            </a:r>
            <a:r>
              <a:rPr lang="ru-RU" sz="2800" b="1" dirty="0">
                <a:solidFill>
                  <a:srgbClr val="C00000"/>
                </a:solidFill>
              </a:rPr>
              <a:t>и дети» в литературе: список произведений</a:t>
            </a:r>
            <a:endParaRPr lang="ru-RU" sz="2800" dirty="0">
              <a:solidFill>
                <a:srgbClr val="C00000"/>
              </a:solidFill>
            </a:endParaRPr>
          </a:p>
        </p:txBody>
      </p:sp>
      <p:sp>
        <p:nvSpPr>
          <p:cNvPr id="4" name="Прямоугольник 3"/>
          <p:cNvSpPr/>
          <p:nvPr/>
        </p:nvSpPr>
        <p:spPr>
          <a:xfrm>
            <a:off x="107503" y="889844"/>
            <a:ext cx="8712969" cy="5293757"/>
          </a:xfrm>
          <a:prstGeom prst="rect">
            <a:avLst/>
          </a:prstGeom>
        </p:spPr>
        <p:txBody>
          <a:bodyPr wrap="square">
            <a:spAutoFit/>
          </a:bodyPr>
          <a:lstStyle/>
          <a:p>
            <a:pPr fontAlgn="base"/>
            <a:r>
              <a:rPr lang="ru-RU" sz="2600" dirty="0"/>
              <a:t>Так или иначе эта тема присутствует почти во всех произведениях, изученных вами в школе. Но ярче всего конфликт «отцов и детей» отразился, конечно, в одноимённом романе И. С. Тургенева, в котором он является основным, сюжетообразующим, а также в пьесе «Гроза» А. Н. Островского и повести «Тарас Бульба» Н. В. Гоголя. Хорошо представлена эта тема и в комедии «Горе от ума» А. С. Грибоедова.</a:t>
            </a:r>
          </a:p>
          <a:p>
            <a:pPr fontAlgn="base"/>
            <a:r>
              <a:rPr lang="ru-RU" sz="2600" dirty="0"/>
              <a:t>В менее выраженной форме и более узкой трактовке мы обнаружим её в повестях «Дубровский» и «Станционный смотритель» А. С. Пушкина, стихотворении «Дума» М. Ю. Лермонтова, пьесе «Вишнёвый сад» А. П. Чехова, повести «Прощание с Матёрой» В. Г. Распутина и др</a:t>
            </a:r>
            <a:r>
              <a:rPr lang="ru-RU" sz="2600" dirty="0" smtClean="0"/>
              <a:t>.</a:t>
            </a:r>
            <a:endParaRPr lang="ru-RU" sz="2600" dirty="0"/>
          </a:p>
        </p:txBody>
      </p:sp>
    </p:spTree>
    <p:extLst>
      <p:ext uri="{BB962C8B-B14F-4D97-AF65-F5344CB8AC3E}">
        <p14:creationId xmlns:p14="http://schemas.microsoft.com/office/powerpoint/2010/main" val="94498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87863"/>
            <a:ext cx="8208912" cy="6186309"/>
          </a:xfrm>
          <a:prstGeom prst="rect">
            <a:avLst/>
          </a:prstGeom>
        </p:spPr>
        <p:txBody>
          <a:bodyPr wrap="square">
            <a:spAutoFit/>
          </a:bodyPr>
          <a:lstStyle/>
          <a:p>
            <a:pPr fontAlgn="base"/>
            <a:r>
              <a:rPr lang="ru-RU" sz="2200" b="1" dirty="0">
                <a:solidFill>
                  <a:srgbClr val="C00000"/>
                </a:solidFill>
              </a:rPr>
              <a:t>Список литературы:</a:t>
            </a:r>
            <a:endParaRPr lang="ru-RU" sz="2200" dirty="0">
              <a:solidFill>
                <a:srgbClr val="C00000"/>
              </a:solidFill>
            </a:endParaRPr>
          </a:p>
          <a:p>
            <a:pPr lvl="0"/>
            <a:r>
              <a:rPr lang="ru-RU" sz="2200" dirty="0"/>
              <a:t>«Гроза», А.Н. Островский</a:t>
            </a:r>
          </a:p>
          <a:p>
            <a:pPr lvl="0"/>
            <a:r>
              <a:rPr lang="ru-RU" sz="2200" dirty="0"/>
              <a:t>«Война и мир», Л.Н. Толстой </a:t>
            </a:r>
          </a:p>
          <a:p>
            <a:pPr lvl="0"/>
            <a:r>
              <a:rPr lang="ru-RU" sz="2200" dirty="0"/>
              <a:t>«Преступление и наказание», «Униженные и оскорбленные», Ф.М. Достоевский</a:t>
            </a:r>
          </a:p>
          <a:p>
            <a:pPr lvl="0"/>
            <a:r>
              <a:rPr lang="ru-RU" sz="2200" dirty="0"/>
              <a:t>«Тихий Дон», «Судьба человека», «Родинка», М.А. Шолохов</a:t>
            </a:r>
          </a:p>
          <a:p>
            <a:pPr lvl="0"/>
            <a:r>
              <a:rPr lang="ru-RU" sz="2200" dirty="0"/>
              <a:t>«Евгений Онегин», «Капитанская дочка», А.С. Пушкин</a:t>
            </a:r>
          </a:p>
          <a:p>
            <a:pPr lvl="0"/>
            <a:r>
              <a:rPr lang="ru-RU" sz="2200" dirty="0"/>
              <a:t>«Тёмные аллеи», И.А. Бунин</a:t>
            </a:r>
          </a:p>
          <a:p>
            <a:pPr lvl="0"/>
            <a:r>
              <a:rPr lang="ru-RU" sz="2200" dirty="0"/>
              <a:t>«Обломов», И.А. Гончаров</a:t>
            </a:r>
          </a:p>
          <a:p>
            <a:pPr lvl="0"/>
            <a:r>
              <a:rPr lang="ru-RU" sz="2200" dirty="0"/>
              <a:t>«Уроки французского», «Последний срок», В.Г. Распутин</a:t>
            </a:r>
          </a:p>
          <a:p>
            <a:pPr lvl="0"/>
            <a:r>
              <a:rPr lang="ru-RU" sz="2200" dirty="0"/>
              <a:t>«Премудрый пескарь», М.Е. Салтыков-Щедрин</a:t>
            </a:r>
          </a:p>
          <a:p>
            <a:pPr lvl="0"/>
            <a:r>
              <a:rPr lang="ru-RU" sz="2200" dirty="0"/>
              <a:t>«Вишневый сад», А.П. Чехов</a:t>
            </a:r>
          </a:p>
          <a:p>
            <a:pPr lvl="0"/>
            <a:r>
              <a:rPr lang="ru-RU" sz="2200" dirty="0"/>
              <a:t>«В дурном обществе», В.Г. Короленко</a:t>
            </a:r>
          </a:p>
          <a:p>
            <a:pPr lvl="0"/>
            <a:r>
              <a:rPr lang="ru-RU" sz="2200" dirty="0"/>
              <a:t>«Детство», А.М. Горький</a:t>
            </a:r>
          </a:p>
          <a:p>
            <a:pPr lvl="0"/>
            <a:r>
              <a:rPr lang="ru-RU" sz="2200" dirty="0"/>
              <a:t>«Расплата», В. Тендряков</a:t>
            </a:r>
          </a:p>
          <a:p>
            <a:pPr lvl="0"/>
            <a:r>
              <a:rPr lang="ru-RU" sz="2200" dirty="0"/>
              <a:t>«Завтра была война», Б. Васильев</a:t>
            </a:r>
          </a:p>
          <a:p>
            <a:pPr lvl="0"/>
            <a:r>
              <a:rPr lang="ru-RU" sz="2200" dirty="0"/>
              <a:t>"Безумная Евдокия", "Шаги", А. Алексин</a:t>
            </a:r>
          </a:p>
          <a:p>
            <a:pPr lvl="0"/>
            <a:r>
              <a:rPr lang="ru-RU" sz="2200" dirty="0"/>
              <a:t>"Ночь исцеления", "Пара осенней обуви", Б. Екимов</a:t>
            </a:r>
          </a:p>
        </p:txBody>
      </p:sp>
      <p:pic>
        <p:nvPicPr>
          <p:cNvPr id="6146" name="Picture 2" descr="http://fb.ru/misc/i/gallery/39254/11208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190865"/>
            <a:ext cx="2004433" cy="24621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bestseller.kz/upload/iblock/af9/af9ab16f0daa7ed4d6e707bb1e35dba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135" y="1700808"/>
            <a:ext cx="1492562" cy="234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27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ozon-st.cdn.ngenix.net/multimedia/10153844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8640"/>
            <a:ext cx="2195736" cy="2785289"/>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https://avatars.mds.yandex.net/get-marketpic/171655/market_gfHsOcO6yoi3dlPkvKvv8g/or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53175"/>
            <a:ext cx="2199517" cy="3024336"/>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http://my-bookshop.ru/image/10135636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9309" y="189721"/>
            <a:ext cx="1948116"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5612" name="Picture 12" descr="http://scientific-book.ru/image/10144000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276256"/>
            <a:ext cx="1883398" cy="2901255"/>
          </a:xfrm>
          <a:prstGeom prst="rect">
            <a:avLst/>
          </a:prstGeom>
          <a:noFill/>
          <a:extLst>
            <a:ext uri="{909E8E84-426E-40DD-AFC4-6F175D3DCCD1}">
              <a14:hiddenFill xmlns:a14="http://schemas.microsoft.com/office/drawing/2010/main">
                <a:solidFill>
                  <a:srgbClr val="FFFFFF"/>
                </a:solidFill>
              </a14:hiddenFill>
            </a:ext>
          </a:extLst>
        </p:spPr>
      </p:pic>
      <p:pic>
        <p:nvPicPr>
          <p:cNvPr id="25618" name="Picture 18" descr="https://ozon-st.cdn.ngenix.net/multimedia/101951336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2981367"/>
            <a:ext cx="2334794" cy="3710930"/>
          </a:xfrm>
          <a:prstGeom prst="rect">
            <a:avLst/>
          </a:prstGeom>
          <a:noFill/>
          <a:extLst>
            <a:ext uri="{909E8E84-426E-40DD-AFC4-6F175D3DCCD1}">
              <a14:hiddenFill xmlns:a14="http://schemas.microsoft.com/office/drawing/2010/main">
                <a:solidFill>
                  <a:srgbClr val="FFFFFF"/>
                </a:solidFill>
              </a14:hiddenFill>
            </a:ext>
          </a:extLst>
        </p:spPr>
      </p:pic>
      <p:pic>
        <p:nvPicPr>
          <p:cNvPr id="25620" name="Picture 20" descr="http://dg-sosh3.ru/sites/default/files/136719766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704" y="2945329"/>
            <a:ext cx="2323608" cy="3111139"/>
          </a:xfrm>
          <a:prstGeom prst="rect">
            <a:avLst/>
          </a:prstGeom>
          <a:noFill/>
          <a:extLst>
            <a:ext uri="{909E8E84-426E-40DD-AFC4-6F175D3DCCD1}">
              <a14:hiddenFill xmlns:a14="http://schemas.microsoft.com/office/drawing/2010/main">
                <a:solidFill>
                  <a:srgbClr val="FFFFFF"/>
                </a:solidFill>
              </a14:hiddenFill>
            </a:ext>
          </a:extLst>
        </p:spPr>
      </p:pic>
      <p:pic>
        <p:nvPicPr>
          <p:cNvPr id="25622" name="Picture 22" descr="https://www.bookvoed.ru/files/1836/11/54/8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404" y="3452503"/>
            <a:ext cx="2271131" cy="3111139"/>
          </a:xfrm>
          <a:prstGeom prst="rect">
            <a:avLst/>
          </a:prstGeom>
          <a:noFill/>
          <a:extLst>
            <a:ext uri="{909E8E84-426E-40DD-AFC4-6F175D3DCCD1}">
              <a14:hiddenFill xmlns:a14="http://schemas.microsoft.com/office/drawing/2010/main">
                <a:solidFill>
                  <a:srgbClr val="FFFFFF"/>
                </a:solidFill>
              </a14:hiddenFill>
            </a:ext>
          </a:extLst>
        </p:spPr>
      </p:pic>
      <p:pic>
        <p:nvPicPr>
          <p:cNvPr id="25624" name="Picture 24" descr="http://store2.obreey.com/img/pictures/2/329/3294953/b600x800.a0acc581bfd9cb3d8335c740914b1ef4113e4dbc60c8412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3142217"/>
            <a:ext cx="2158794" cy="36130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y-bookshop.ru/image/101435193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07904" y="2636912"/>
            <a:ext cx="1803368" cy="296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301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260648"/>
            <a:ext cx="8352928" cy="523220"/>
          </a:xfrm>
          <a:prstGeom prst="rect">
            <a:avLst/>
          </a:prstGeom>
        </p:spPr>
        <p:txBody>
          <a:bodyPr wrap="square">
            <a:spAutoFit/>
          </a:bodyPr>
          <a:lstStyle/>
          <a:p>
            <a:r>
              <a:rPr lang="ru-RU" sz="2800" dirty="0">
                <a:solidFill>
                  <a:srgbClr val="C00000"/>
                </a:solidFill>
              </a:rPr>
              <a:t>Цитаты и афоризмы по направлению «Отцы и дети»</a:t>
            </a:r>
          </a:p>
        </p:txBody>
      </p:sp>
      <p:sp>
        <p:nvSpPr>
          <p:cNvPr id="4" name="Прямоугольник 3"/>
          <p:cNvSpPr/>
          <p:nvPr/>
        </p:nvSpPr>
        <p:spPr>
          <a:xfrm>
            <a:off x="179512" y="692696"/>
            <a:ext cx="8784976" cy="5632311"/>
          </a:xfrm>
          <a:prstGeom prst="rect">
            <a:avLst/>
          </a:prstGeom>
        </p:spPr>
        <p:txBody>
          <a:bodyPr wrap="square">
            <a:spAutoFit/>
          </a:bodyPr>
          <a:lstStyle/>
          <a:p>
            <a:pPr lvl="0"/>
            <a:r>
              <a:rPr lang="ru-RU" sz="2400" i="1" dirty="0">
                <a:latin typeface="Times New Roman" panose="02020603050405020304" pitchFamily="18" charset="0"/>
                <a:cs typeface="Times New Roman" panose="02020603050405020304" pitchFamily="18" charset="0"/>
              </a:rPr>
              <a:t>«Любовь и уважение к родителям без всякого сомнения есть чувство святое»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В.Г.Белинский</a:t>
            </a:r>
            <a:r>
              <a:rPr lang="ru-RU" sz="2400" dirty="0">
                <a:latin typeface="Times New Roman" panose="02020603050405020304" pitchFamily="18" charset="0"/>
                <a:cs typeface="Times New Roman" panose="02020603050405020304" pitchFamily="18" charset="0"/>
              </a:rPr>
              <a:t>).</a:t>
            </a:r>
          </a:p>
          <a:p>
            <a:pPr lvl="0"/>
            <a:r>
              <a:rPr lang="ru-RU" sz="2400" i="1" dirty="0">
                <a:latin typeface="Times New Roman" panose="02020603050405020304" pitchFamily="18" charset="0"/>
                <a:cs typeface="Times New Roman" panose="02020603050405020304" pitchFamily="18" charset="0"/>
              </a:rPr>
              <a:t>«Любовь к родителям – основа всех добродетелей» </a:t>
            </a:r>
            <a:r>
              <a:rPr lang="ru-RU" sz="2400" dirty="0">
                <a:latin typeface="Times New Roman" panose="02020603050405020304" pitchFamily="18" charset="0"/>
                <a:cs typeface="Times New Roman" panose="02020603050405020304" pitchFamily="18" charset="0"/>
              </a:rPr>
              <a:t>(Цицерон).</a:t>
            </a:r>
          </a:p>
          <a:p>
            <a:pPr lvl="0"/>
            <a:r>
              <a:rPr lang="ru-RU" sz="2400" i="1" dirty="0">
                <a:latin typeface="Times New Roman" panose="02020603050405020304" pitchFamily="18" charset="0"/>
                <a:cs typeface="Times New Roman" panose="02020603050405020304" pitchFamily="18" charset="0"/>
              </a:rPr>
              <a:t>Три бедствия есть у человека: смерть, старость и плохие дети. От старости и смерти никто не может закрыть двери своего дома, но от плохих детей дом могут уберечь сами дети</a:t>
            </a:r>
            <a:r>
              <a:rPr lang="ru-RU" sz="2400" i="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В.А.Сухомлинский</a:t>
            </a:r>
            <a:r>
              <a:rPr lang="ru-RU" sz="2400" dirty="0">
                <a:latin typeface="Times New Roman" panose="02020603050405020304" pitchFamily="18" charset="0"/>
                <a:cs typeface="Times New Roman" panose="02020603050405020304" pitchFamily="18" charset="0"/>
              </a:rPr>
              <a:t>).</a:t>
            </a:r>
          </a:p>
          <a:p>
            <a:pPr lvl="0"/>
            <a:r>
              <a:rPr lang="ru-RU" sz="2400" i="1" dirty="0">
                <a:latin typeface="Times New Roman" panose="02020603050405020304" pitchFamily="18" charset="0"/>
                <a:cs typeface="Times New Roman" panose="02020603050405020304" pitchFamily="18" charset="0"/>
              </a:rPr>
              <a:t>«Неблагодарный сын хуже чужого: это преступник, так как сын не имеет права быть равнодушным к матери»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Г.Мопассан</a:t>
            </a:r>
            <a:r>
              <a:rPr lang="ru-RU" sz="2400" dirty="0">
                <a:latin typeface="Times New Roman" panose="02020603050405020304" pitchFamily="18" charset="0"/>
                <a:cs typeface="Times New Roman" panose="02020603050405020304" pitchFamily="18" charset="0"/>
              </a:rPr>
              <a:t>).</a:t>
            </a:r>
          </a:p>
          <a:p>
            <a:pPr lvl="0"/>
            <a:r>
              <a:rPr lang="ru-RU" sz="2400" i="1" dirty="0">
                <a:latin typeface="Times New Roman" panose="02020603050405020304" pitchFamily="18" charset="0"/>
                <a:cs typeface="Times New Roman" panose="02020603050405020304" pitchFamily="18" charset="0"/>
              </a:rPr>
              <a:t>«Неуважение к предкам есть первый признак безнравственности»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А.С.Пушкин</a:t>
            </a:r>
            <a:r>
              <a:rPr lang="ru-RU" sz="2400" dirty="0">
                <a:latin typeface="Times New Roman" panose="02020603050405020304" pitchFamily="18" charset="0"/>
                <a:cs typeface="Times New Roman" panose="02020603050405020304" pitchFamily="18" charset="0"/>
              </a:rPr>
              <a:t>).</a:t>
            </a:r>
          </a:p>
          <a:p>
            <a:pPr lvl="0"/>
            <a:r>
              <a:rPr lang="ru-RU" sz="2400" i="1" dirty="0">
                <a:latin typeface="Times New Roman" panose="02020603050405020304" pitchFamily="18" charset="0"/>
                <a:cs typeface="Times New Roman" panose="02020603050405020304" pitchFamily="18" charset="0"/>
              </a:rPr>
              <a:t>«Острее жалит боль, когда ее причиняет кто-нибудь из близких»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Бабрий</a:t>
            </a:r>
            <a:r>
              <a:rPr lang="ru-RU" sz="2400" dirty="0">
                <a:latin typeface="Times New Roman" panose="02020603050405020304" pitchFamily="18" charset="0"/>
                <a:cs typeface="Times New Roman" panose="02020603050405020304" pitchFamily="18" charset="0"/>
              </a:rPr>
              <a:t>).</a:t>
            </a:r>
          </a:p>
          <a:p>
            <a:pPr lvl="0"/>
            <a:r>
              <a:rPr lang="ru-RU" sz="2400" i="1" dirty="0">
                <a:latin typeface="Times New Roman" panose="02020603050405020304" pitchFamily="18" charset="0"/>
                <a:cs typeface="Times New Roman" panose="02020603050405020304" pitchFamily="18" charset="0"/>
              </a:rPr>
              <a:t>«Ничто не бывает так редко на свете, как полная откровенность между родителями и детьми</a:t>
            </a:r>
            <a:r>
              <a:rPr lang="ru-RU" sz="2400" i="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Р.Роллан</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50687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2534" y="188640"/>
            <a:ext cx="4967538" cy="6124754"/>
          </a:xfrm>
          <a:prstGeom prst="rect">
            <a:avLst/>
          </a:prstGeom>
        </p:spPr>
        <p:txBody>
          <a:bodyPr wrap="square">
            <a:spAutoFit/>
          </a:bodyPr>
          <a:lstStyle/>
          <a:p>
            <a:r>
              <a:rPr lang="ru-RU" sz="2800" b="1" dirty="0">
                <a:solidFill>
                  <a:srgbClr val="C00000"/>
                </a:solidFill>
              </a:rPr>
              <a:t>Как раскрыть тему «Отцы и </a:t>
            </a:r>
            <a:r>
              <a:rPr lang="ru-RU" sz="2800" b="1" dirty="0" smtClean="0">
                <a:solidFill>
                  <a:srgbClr val="C00000"/>
                </a:solidFill>
              </a:rPr>
              <a:t>дети»</a:t>
            </a:r>
          </a:p>
          <a:p>
            <a:endParaRPr lang="ru-RU" sz="2800" dirty="0"/>
          </a:p>
          <a:p>
            <a:r>
              <a:rPr lang="ru-RU" sz="2800" dirty="0" smtClean="0"/>
              <a:t>Постараемся </a:t>
            </a:r>
            <a:r>
              <a:rPr lang="ru-RU" sz="2800" dirty="0"/>
              <a:t>разобраться, как именно можно раскрыть проблему отцов и детей в формате итогового сочинения.</a:t>
            </a:r>
          </a:p>
          <a:p>
            <a:r>
              <a:rPr lang="ru-RU" sz="2800" dirty="0"/>
              <a:t>Обращаясь к размышлениям над темами данного направления, прежде всего вспомните все произведения, где показаны отношения «отцов» и «детей». </a:t>
            </a:r>
          </a:p>
        </p:txBody>
      </p:sp>
      <p:pic>
        <p:nvPicPr>
          <p:cNvPr id="6" name="Рисунок 5" descr="http://yaguo.ru/files/sochinenie_0.jpg"/>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32656"/>
            <a:ext cx="2667000" cy="1857375"/>
          </a:xfrm>
          <a:prstGeom prst="rect">
            <a:avLst/>
          </a:prstGeom>
          <a:noFill/>
          <a:ln>
            <a:noFill/>
          </a:ln>
        </p:spPr>
      </p:pic>
      <p:pic>
        <p:nvPicPr>
          <p:cNvPr id="19460" name="Picture 4" descr="https://img.labirint.ru/images/comments_pic/1332/0_193269a93e8c69ab9862386081c7f97f_1376138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362" y="1556792"/>
            <a:ext cx="2705419" cy="491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545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6408" y="119389"/>
            <a:ext cx="8778080" cy="5632311"/>
          </a:xfrm>
          <a:prstGeom prst="rect">
            <a:avLst/>
          </a:prstGeom>
        </p:spPr>
        <p:txBody>
          <a:bodyPr wrap="square">
            <a:spAutoFit/>
          </a:bodyPr>
          <a:lstStyle/>
          <a:p>
            <a:pPr lvl="0"/>
            <a:r>
              <a:rPr lang="ru-RU" sz="2400" i="1" dirty="0" smtClean="0">
                <a:latin typeface="Times New Roman" panose="02020603050405020304" pitchFamily="18" charset="0"/>
                <a:cs typeface="Times New Roman" panose="02020603050405020304" pitchFamily="18" charset="0"/>
              </a:rPr>
              <a:t>«Большинство </a:t>
            </a:r>
            <a:r>
              <a:rPr lang="ru-RU" sz="2400" i="1" dirty="0">
                <a:latin typeface="Times New Roman" panose="02020603050405020304" pitchFamily="18" charset="0"/>
                <a:cs typeface="Times New Roman" panose="02020603050405020304" pitchFamily="18" charset="0"/>
              </a:rPr>
              <a:t>из нас становятся родителями, ещё не перестав быть </a:t>
            </a:r>
            <a:r>
              <a:rPr lang="ru-RU" sz="2400" i="1" dirty="0" smtClean="0">
                <a:latin typeface="Times New Roman" panose="02020603050405020304" pitchFamily="18" charset="0"/>
                <a:cs typeface="Times New Roman" panose="02020603050405020304" pitchFamily="18" charset="0"/>
              </a:rPr>
              <a:t>детьми». </a:t>
            </a:r>
            <a:r>
              <a:rPr lang="ru-RU" sz="2400" dirty="0">
                <a:latin typeface="Times New Roman" panose="02020603050405020304" pitchFamily="18" charset="0"/>
                <a:cs typeface="Times New Roman" panose="02020603050405020304" pitchFamily="18" charset="0"/>
              </a:rPr>
              <a:t>Миньон </a:t>
            </a:r>
            <a:r>
              <a:rPr lang="ru-RU" sz="2400" dirty="0" err="1">
                <a:latin typeface="Times New Roman" panose="02020603050405020304" pitchFamily="18" charset="0"/>
                <a:cs typeface="Times New Roman" panose="02020603050405020304" pitchFamily="18" charset="0"/>
              </a:rPr>
              <a:t>Маклофлин</a:t>
            </a:r>
            <a:endParaRPr lang="ru-RU" sz="2400" dirty="0">
              <a:latin typeface="Times New Roman" panose="02020603050405020304" pitchFamily="18" charset="0"/>
              <a:cs typeface="Times New Roman" panose="02020603050405020304" pitchFamily="18" charset="0"/>
            </a:endParaRPr>
          </a:p>
          <a:p>
            <a:pPr lvl="0"/>
            <a:r>
              <a:rPr lang="ru-RU" sz="2400" i="1" dirty="0" smtClean="0">
                <a:latin typeface="Times New Roman" panose="02020603050405020304" pitchFamily="18" charset="0"/>
                <a:cs typeface="Times New Roman" panose="02020603050405020304" pitchFamily="18" charset="0"/>
              </a:rPr>
              <a:t>«Брак </a:t>
            </a:r>
            <a:r>
              <a:rPr lang="ru-RU" sz="2400" i="1" dirty="0">
                <a:latin typeface="Times New Roman" panose="02020603050405020304" pitchFamily="18" charset="0"/>
                <a:cs typeface="Times New Roman" panose="02020603050405020304" pitchFamily="18" charset="0"/>
              </a:rPr>
              <a:t>- это многолетний героический труд отца и матери, поднимающих на ноги своих детей. </a:t>
            </a:r>
            <a:r>
              <a:rPr lang="ru-RU" sz="2400" dirty="0">
                <a:latin typeface="Times New Roman" panose="02020603050405020304" pitchFamily="18" charset="0"/>
                <a:cs typeface="Times New Roman" panose="02020603050405020304" pitchFamily="18" charset="0"/>
              </a:rPr>
              <a:t>Джордж Бернард Шоу</a:t>
            </a:r>
          </a:p>
          <a:p>
            <a:pPr lvl="0"/>
            <a:r>
              <a:rPr lang="ru-RU" sz="2400" i="1" dirty="0">
                <a:latin typeface="Times New Roman" panose="02020603050405020304" pitchFamily="18" charset="0"/>
                <a:cs typeface="Times New Roman" panose="02020603050405020304" pitchFamily="18" charset="0"/>
              </a:rPr>
              <a:t>Вот уж кому не следовало бы иметь детей, так это </a:t>
            </a:r>
            <a:r>
              <a:rPr lang="ru-RU" sz="2400" i="1" dirty="0" smtClean="0">
                <a:latin typeface="Times New Roman" panose="02020603050405020304" pitchFamily="18" charset="0"/>
                <a:cs typeface="Times New Roman" panose="02020603050405020304" pitchFamily="18" charset="0"/>
              </a:rPr>
              <a:t>родителям». </a:t>
            </a:r>
            <a:r>
              <a:rPr lang="ru-RU" sz="2400" dirty="0" err="1">
                <a:latin typeface="Times New Roman" panose="02020603050405020304" pitchFamily="18" charset="0"/>
                <a:cs typeface="Times New Roman" panose="02020603050405020304" pitchFamily="18" charset="0"/>
              </a:rPr>
              <a:t>Сэмюэл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Батлер</a:t>
            </a:r>
            <a:endParaRPr lang="ru-RU" sz="2400" dirty="0">
              <a:latin typeface="Times New Roman" panose="02020603050405020304" pitchFamily="18" charset="0"/>
              <a:cs typeface="Times New Roman" panose="02020603050405020304" pitchFamily="18" charset="0"/>
            </a:endParaRPr>
          </a:p>
          <a:p>
            <a:pPr lvl="0"/>
            <a:r>
              <a:rPr lang="ru-RU" sz="2400" i="1" dirty="0" smtClean="0">
                <a:latin typeface="Times New Roman" panose="02020603050405020304" pitchFamily="18" charset="0"/>
                <a:cs typeface="Times New Roman" panose="02020603050405020304" pitchFamily="18" charset="0"/>
              </a:rPr>
              <a:t>«Когда </a:t>
            </a:r>
            <a:r>
              <a:rPr lang="ru-RU" sz="2400" i="1" dirty="0">
                <a:latin typeface="Times New Roman" panose="02020603050405020304" pitchFamily="18" charset="0"/>
                <a:cs typeface="Times New Roman" panose="02020603050405020304" pitchFamily="18" charset="0"/>
              </a:rPr>
              <a:t>ребёнок подрос, для родителей самое время научиться стоять на собственных </a:t>
            </a:r>
            <a:r>
              <a:rPr lang="ru-RU" sz="2400" i="1" dirty="0" smtClean="0">
                <a:latin typeface="Times New Roman" panose="02020603050405020304" pitchFamily="18" charset="0"/>
                <a:cs typeface="Times New Roman" panose="02020603050405020304" pitchFamily="18" charset="0"/>
              </a:rPr>
              <a:t>ногах». </a:t>
            </a:r>
            <a:r>
              <a:rPr lang="ru-RU" sz="2400" dirty="0" err="1">
                <a:latin typeface="Times New Roman" panose="02020603050405020304" pitchFamily="18" charset="0"/>
                <a:cs typeface="Times New Roman" panose="02020603050405020304" pitchFamily="18" charset="0"/>
              </a:rPr>
              <a:t>Фрэнсис</a:t>
            </a:r>
            <a:r>
              <a:rPr lang="ru-RU" sz="2400" dirty="0">
                <a:latin typeface="Times New Roman" panose="02020603050405020304" pitchFamily="18" charset="0"/>
                <a:cs typeface="Times New Roman" panose="02020603050405020304" pitchFamily="18" charset="0"/>
              </a:rPr>
              <a:t> Хоуп</a:t>
            </a:r>
          </a:p>
          <a:p>
            <a:pPr lvl="0"/>
            <a:r>
              <a:rPr lang="ru-RU" sz="2400" i="1" dirty="0" smtClean="0">
                <a:latin typeface="Times New Roman" panose="02020603050405020304" pitchFamily="18" charset="0"/>
                <a:cs typeface="Times New Roman" panose="02020603050405020304" pitchFamily="18" charset="0"/>
              </a:rPr>
              <a:t>«Даже </a:t>
            </a:r>
            <a:r>
              <a:rPr lang="ru-RU" sz="2400" i="1" dirty="0">
                <a:latin typeface="Times New Roman" panose="02020603050405020304" pitchFamily="18" charset="0"/>
                <a:cs typeface="Times New Roman" panose="02020603050405020304" pitchFamily="18" charset="0"/>
              </a:rPr>
              <a:t>дьявол у себя в аду хотел бы иметь вежливых и послушных </a:t>
            </a:r>
            <a:r>
              <a:rPr lang="ru-RU" sz="2400" i="1" dirty="0" smtClean="0">
                <a:latin typeface="Times New Roman" panose="02020603050405020304" pitchFamily="18" charset="0"/>
                <a:cs typeface="Times New Roman" panose="02020603050405020304" pitchFamily="18" charset="0"/>
              </a:rPr>
              <a:t>ангелочков». </a:t>
            </a:r>
            <a:r>
              <a:rPr lang="ru-RU" sz="2400" dirty="0">
                <a:latin typeface="Times New Roman" panose="02020603050405020304" pitchFamily="18" charset="0"/>
                <a:cs typeface="Times New Roman" panose="02020603050405020304" pitchFamily="18" charset="0"/>
              </a:rPr>
              <a:t>Владислав </a:t>
            </a:r>
            <a:r>
              <a:rPr lang="ru-RU" sz="2400" dirty="0" err="1">
                <a:latin typeface="Times New Roman" panose="02020603050405020304" pitchFamily="18" charset="0"/>
                <a:cs typeface="Times New Roman" panose="02020603050405020304" pitchFamily="18" charset="0"/>
              </a:rPr>
              <a:t>Гжегорчик</a:t>
            </a:r>
            <a:endParaRPr lang="ru-RU" sz="2400" dirty="0">
              <a:latin typeface="Times New Roman" panose="02020603050405020304" pitchFamily="18" charset="0"/>
              <a:cs typeface="Times New Roman" panose="02020603050405020304" pitchFamily="18" charset="0"/>
            </a:endParaRPr>
          </a:p>
          <a:p>
            <a:pPr lvl="0"/>
            <a:r>
              <a:rPr lang="ru-RU" sz="2400" i="1" dirty="0" smtClean="0">
                <a:latin typeface="Times New Roman" panose="02020603050405020304" pitchFamily="18" charset="0"/>
                <a:cs typeface="Times New Roman" panose="02020603050405020304" pitchFamily="18" charset="0"/>
              </a:rPr>
              <a:t>«Дети </a:t>
            </a:r>
            <a:r>
              <a:rPr lang="ru-RU" sz="2400" i="1" dirty="0">
                <a:latin typeface="Times New Roman" panose="02020603050405020304" pitchFamily="18" charset="0"/>
                <a:cs typeface="Times New Roman" panose="02020603050405020304" pitchFamily="18" charset="0"/>
              </a:rPr>
              <a:t>всего внимательнее слушают тогда</a:t>
            </a:r>
            <a:r>
              <a:rPr lang="ru-RU" sz="2400" i="1" dirty="0" smtClean="0">
                <a:latin typeface="Times New Roman" panose="02020603050405020304" pitchFamily="18" charset="0"/>
                <a:cs typeface="Times New Roman" panose="02020603050405020304" pitchFamily="18" charset="0"/>
              </a:rPr>
              <a:t>,</a:t>
            </a:r>
          </a:p>
          <a:p>
            <a:pPr lvl="0"/>
            <a:r>
              <a:rPr lang="ru-RU" sz="2400" i="1" dirty="0" smtClean="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когда говорят не с </a:t>
            </a:r>
            <a:r>
              <a:rPr lang="ru-RU" sz="2400" i="1" dirty="0" smtClean="0">
                <a:latin typeface="Times New Roman" panose="02020603050405020304" pitchFamily="18" charset="0"/>
                <a:cs typeface="Times New Roman" panose="02020603050405020304" pitchFamily="18" charset="0"/>
              </a:rPr>
              <a:t>ними». </a:t>
            </a:r>
            <a:r>
              <a:rPr lang="ru-RU" sz="2400" dirty="0" err="1">
                <a:latin typeface="Times New Roman" panose="02020603050405020304" pitchFamily="18" charset="0"/>
                <a:cs typeface="Times New Roman" panose="02020603050405020304" pitchFamily="18" charset="0"/>
              </a:rPr>
              <a:t>Элеанора</a:t>
            </a:r>
            <a:r>
              <a:rPr lang="ru-RU" sz="2400" dirty="0">
                <a:latin typeface="Times New Roman" panose="02020603050405020304" pitchFamily="18" charset="0"/>
                <a:cs typeface="Times New Roman" panose="02020603050405020304" pitchFamily="18" charset="0"/>
              </a:rPr>
              <a:t> Рузвельт</a:t>
            </a:r>
          </a:p>
          <a:p>
            <a:pPr lvl="0"/>
            <a:r>
              <a:rPr lang="ru-RU" sz="2400" i="1" dirty="0" smtClean="0">
                <a:latin typeface="Times New Roman" panose="02020603050405020304" pitchFamily="18" charset="0"/>
                <a:cs typeface="Times New Roman" panose="02020603050405020304" pitchFamily="18" charset="0"/>
              </a:rPr>
              <a:t>«Если </a:t>
            </a:r>
            <a:r>
              <a:rPr lang="ru-RU" sz="2400" i="1" dirty="0">
                <a:latin typeface="Times New Roman" panose="02020603050405020304" pitchFamily="18" charset="0"/>
                <a:cs typeface="Times New Roman" panose="02020603050405020304" pitchFamily="18" charset="0"/>
              </a:rPr>
              <a:t>бы только родители могли себе </a:t>
            </a:r>
            <a:endParaRPr lang="ru-RU" sz="2400" i="1" dirty="0" smtClean="0">
              <a:latin typeface="Times New Roman" panose="02020603050405020304" pitchFamily="18" charset="0"/>
              <a:cs typeface="Times New Roman" panose="02020603050405020304" pitchFamily="18" charset="0"/>
            </a:endParaRPr>
          </a:p>
          <a:p>
            <a:pPr lvl="0"/>
            <a:r>
              <a:rPr lang="ru-RU" sz="2400" i="1" dirty="0" smtClean="0">
                <a:latin typeface="Times New Roman" panose="02020603050405020304" pitchFamily="18" charset="0"/>
                <a:cs typeface="Times New Roman" panose="02020603050405020304" pitchFamily="18" charset="0"/>
              </a:rPr>
              <a:t>представить</a:t>
            </a:r>
            <a:r>
              <a:rPr lang="ru-RU" sz="2400" i="1" dirty="0">
                <a:latin typeface="Times New Roman" panose="02020603050405020304" pitchFamily="18" charset="0"/>
                <a:cs typeface="Times New Roman" panose="02020603050405020304" pitchFamily="18" charset="0"/>
              </a:rPr>
              <a:t>, как они надоедают </a:t>
            </a:r>
            <a:r>
              <a:rPr lang="ru-RU" sz="2400" i="1" dirty="0" smtClean="0">
                <a:latin typeface="Times New Roman" panose="02020603050405020304" pitchFamily="18" charset="0"/>
                <a:cs typeface="Times New Roman" panose="02020603050405020304" pitchFamily="18" charset="0"/>
              </a:rPr>
              <a:t>своим</a:t>
            </a:r>
          </a:p>
          <a:p>
            <a:pPr lvl="0"/>
            <a:r>
              <a:rPr lang="ru-RU" sz="2400" i="1" dirty="0" smtClean="0">
                <a:latin typeface="Times New Roman" panose="02020603050405020304" pitchFamily="18" charset="0"/>
                <a:cs typeface="Times New Roman" panose="02020603050405020304" pitchFamily="18" charset="0"/>
              </a:rPr>
              <a:t> детям!» </a:t>
            </a:r>
            <a:r>
              <a:rPr lang="ru-RU" sz="2400" dirty="0">
                <a:latin typeface="Times New Roman" panose="02020603050405020304" pitchFamily="18" charset="0"/>
                <a:cs typeface="Times New Roman" panose="02020603050405020304" pitchFamily="18" charset="0"/>
              </a:rPr>
              <a:t>Джордж Бернард Шоу</a:t>
            </a:r>
          </a:p>
        </p:txBody>
      </p:sp>
      <p:pic>
        <p:nvPicPr>
          <p:cNvPr id="4098" name="Picture 2" descr="http://uslide.ru/images/11/17220/960/img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1647" y="4470834"/>
            <a:ext cx="3182888" cy="238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326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97346"/>
            <a:ext cx="8928992" cy="6001643"/>
          </a:xfrm>
          <a:prstGeom prst="rect">
            <a:avLst/>
          </a:prstGeom>
        </p:spPr>
        <p:txBody>
          <a:bodyPr wrap="square">
            <a:spAutoFit/>
          </a:bodyPr>
          <a:lstStyle/>
          <a:p>
            <a:pPr lvl="0"/>
            <a:r>
              <a:rPr lang="ru-RU" sz="2400" i="1" dirty="0">
                <a:latin typeface="Times New Roman" panose="02020603050405020304" pitchFamily="18" charset="0"/>
                <a:cs typeface="Times New Roman" panose="02020603050405020304" pitchFamily="18" charset="0"/>
              </a:rPr>
              <a:t>Если вы хотите научить своих детей воровать, заставьте их подольше выпрашивать все, что вы им даете. </a:t>
            </a:r>
            <a:r>
              <a:rPr lang="ru-RU" sz="2400" dirty="0">
                <a:latin typeface="Times New Roman" panose="02020603050405020304" pitchFamily="18" charset="0"/>
                <a:cs typeface="Times New Roman" panose="02020603050405020304" pitchFamily="18" charset="0"/>
              </a:rPr>
              <a:t>Генри </a:t>
            </a:r>
            <a:r>
              <a:rPr lang="ru-RU" sz="2400" dirty="0" err="1">
                <a:latin typeface="Times New Roman" panose="02020603050405020304" pitchFamily="18" charset="0"/>
                <a:cs typeface="Times New Roman" panose="02020603050405020304" pitchFamily="18" charset="0"/>
              </a:rPr>
              <a:t>Уилер</a:t>
            </a:r>
            <a:r>
              <a:rPr lang="ru-RU" sz="2400" dirty="0">
                <a:latin typeface="Times New Roman" panose="02020603050405020304" pitchFamily="18" charset="0"/>
                <a:cs typeface="Times New Roman" panose="02020603050405020304" pitchFamily="18" charset="0"/>
              </a:rPr>
              <a:t> Шоу</a:t>
            </a:r>
          </a:p>
          <a:p>
            <a:pPr lvl="0"/>
            <a:r>
              <a:rPr lang="ru-RU" sz="2400" i="1" dirty="0">
                <a:latin typeface="Times New Roman" panose="02020603050405020304" pitchFamily="18" charset="0"/>
                <a:cs typeface="Times New Roman" panose="02020603050405020304" pitchFamily="18" charset="0"/>
              </a:rPr>
              <a:t>Если ребёнок вдруг стал послушным, мать пугается не на шутку - уж не помирать ли он собрался. </a:t>
            </a:r>
            <a:r>
              <a:rPr lang="ru-RU" sz="2400" dirty="0" err="1">
                <a:latin typeface="Times New Roman" panose="02020603050405020304" pitchFamily="18" charset="0"/>
                <a:cs typeface="Times New Roman" panose="02020603050405020304" pitchFamily="18" charset="0"/>
              </a:rPr>
              <a:t>Ралф</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Эмерсон</a:t>
            </a:r>
            <a:endParaRPr lang="ru-RU" sz="2400" dirty="0">
              <a:latin typeface="Times New Roman" panose="02020603050405020304" pitchFamily="18" charset="0"/>
              <a:cs typeface="Times New Roman" panose="02020603050405020304" pitchFamily="18" charset="0"/>
            </a:endParaRPr>
          </a:p>
          <a:p>
            <a:pPr lvl="0"/>
            <a:r>
              <a:rPr lang="ru-RU" sz="2400" i="1" dirty="0">
                <a:latin typeface="Times New Roman" panose="02020603050405020304" pitchFamily="18" charset="0"/>
                <a:cs typeface="Times New Roman" panose="02020603050405020304" pitchFamily="18" charset="0"/>
              </a:rPr>
              <a:t>Когда дети ставили отца в тупик, он отправлял их в угол</a:t>
            </a:r>
            <a:r>
              <a:rPr lang="ru-RU" sz="2400" dirty="0">
                <a:latin typeface="Times New Roman" panose="02020603050405020304" pitchFamily="18" charset="0"/>
                <a:cs typeface="Times New Roman" panose="02020603050405020304" pitchFamily="18" charset="0"/>
              </a:rPr>
              <a:t>. Валерий Миронов</a:t>
            </a:r>
          </a:p>
          <a:p>
            <a:pPr lvl="0"/>
            <a:r>
              <a:rPr lang="ru-RU" sz="2400" i="1" dirty="0">
                <a:latin typeface="Times New Roman" panose="02020603050405020304" pitchFamily="18" charset="0"/>
                <a:cs typeface="Times New Roman" panose="02020603050405020304" pitchFamily="18" charset="0"/>
              </a:rPr>
              <a:t>Когда до моих родителей наконец дошло, что меня похитили, они не медлили ни минуты и сразу же сдали внаем мою комнату. </a:t>
            </a:r>
            <a:r>
              <a:rPr lang="ru-RU" sz="2400" dirty="0" err="1">
                <a:latin typeface="Times New Roman" panose="02020603050405020304" pitchFamily="18" charset="0"/>
                <a:cs typeface="Times New Roman" panose="02020603050405020304" pitchFamily="18" charset="0"/>
              </a:rPr>
              <a:t>Вуди</a:t>
            </a:r>
            <a:r>
              <a:rPr lang="ru-RU" sz="2400" dirty="0">
                <a:latin typeface="Times New Roman" panose="02020603050405020304" pitchFamily="18" charset="0"/>
                <a:cs typeface="Times New Roman" panose="02020603050405020304" pitchFamily="18" charset="0"/>
              </a:rPr>
              <a:t> Аллен</a:t>
            </a:r>
          </a:p>
          <a:p>
            <a:pPr lvl="0"/>
            <a:r>
              <a:rPr lang="ru-RU" sz="2400" i="1" dirty="0">
                <a:latin typeface="Times New Roman" panose="02020603050405020304" pitchFamily="18" charset="0"/>
                <a:cs typeface="Times New Roman" panose="02020603050405020304" pitchFamily="18" charset="0"/>
              </a:rPr>
              <a:t>Когда имеешь дело с пятилетним ребёнком, главная опасность заключается в том, что очень скоро сама начинаешь говорить как пятилетняя. </a:t>
            </a:r>
            <a:r>
              <a:rPr lang="ru-RU" sz="2400" dirty="0">
                <a:latin typeface="Times New Roman" panose="02020603050405020304" pitchFamily="18" charset="0"/>
                <a:cs typeface="Times New Roman" panose="02020603050405020304" pitchFamily="18" charset="0"/>
              </a:rPr>
              <a:t>Джин Керр</a:t>
            </a:r>
          </a:p>
          <a:p>
            <a:pPr lvl="0"/>
            <a:r>
              <a:rPr lang="ru-RU" sz="2400" i="1" dirty="0">
                <a:latin typeface="Times New Roman" panose="02020603050405020304" pitchFamily="18" charset="0"/>
                <a:cs typeface="Times New Roman" panose="02020603050405020304" pitchFamily="18" charset="0"/>
              </a:rPr>
              <a:t>Когда мне было четырнадцать, мой отец был так глуп, что я с трудом переносил его; но когда мне исполнился двадцать один год, я был изумлен, насколько этот старый человек поумнел за последние семь лет. </a:t>
            </a:r>
            <a:r>
              <a:rPr lang="ru-RU" sz="2400" dirty="0">
                <a:latin typeface="Times New Roman" panose="02020603050405020304" pitchFamily="18" charset="0"/>
                <a:cs typeface="Times New Roman" panose="02020603050405020304" pitchFamily="18" charset="0"/>
              </a:rPr>
              <a:t>Марк Твен.</a:t>
            </a:r>
          </a:p>
        </p:txBody>
      </p:sp>
    </p:spTree>
    <p:extLst>
      <p:ext uri="{BB962C8B-B14F-4D97-AF65-F5344CB8AC3E}">
        <p14:creationId xmlns:p14="http://schemas.microsoft.com/office/powerpoint/2010/main" val="523363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712968" cy="4893647"/>
          </a:xfrm>
          <a:prstGeom prst="rect">
            <a:avLst/>
          </a:prstGeom>
        </p:spPr>
        <p:txBody>
          <a:bodyPr wrap="square">
            <a:spAutoFit/>
          </a:bodyPr>
          <a:lstStyle/>
          <a:p>
            <a:pPr lvl="0"/>
            <a:r>
              <a:rPr lang="ru-RU" sz="2400" i="1" dirty="0" smtClean="0">
                <a:latin typeface="Times New Roman" panose="02020603050405020304" pitchFamily="18" charset="0"/>
                <a:cs typeface="Times New Roman" panose="02020603050405020304" pitchFamily="18" charset="0"/>
              </a:rPr>
              <a:t>«Когда</a:t>
            </a:r>
            <a:r>
              <a:rPr lang="ru-RU" sz="2400" i="1" dirty="0">
                <a:latin typeface="Times New Roman" panose="02020603050405020304" pitchFamily="18" charset="0"/>
                <a:cs typeface="Times New Roman" panose="02020603050405020304" pitchFamily="18" charset="0"/>
              </a:rPr>
              <a:t>, наконец, понимаешь, что твой отец обычно был прав, у тебя самого уже подрастает сын, убежденный, что его отец обычно бывает не </a:t>
            </a:r>
            <a:r>
              <a:rPr lang="ru-RU" sz="2400" i="1" dirty="0" smtClean="0">
                <a:latin typeface="Times New Roman" panose="02020603050405020304" pitchFamily="18" charset="0"/>
                <a:cs typeface="Times New Roman" panose="02020603050405020304" pitchFamily="18" charset="0"/>
              </a:rPr>
              <a:t>прав». </a:t>
            </a:r>
            <a:r>
              <a:rPr lang="ru-RU" sz="2400" dirty="0">
                <a:latin typeface="Times New Roman" panose="02020603050405020304" pitchFamily="18" charset="0"/>
                <a:cs typeface="Times New Roman" panose="02020603050405020304" pitchFamily="18" charset="0"/>
              </a:rPr>
              <a:t>Лоренс Питер.</a:t>
            </a:r>
          </a:p>
          <a:p>
            <a:pPr lvl="0"/>
            <a:r>
              <a:rPr lang="ru-RU" sz="2400" i="1" dirty="0" smtClean="0">
                <a:latin typeface="Times New Roman" panose="02020603050405020304" pitchFamily="18" charset="0"/>
                <a:cs typeface="Times New Roman" panose="02020603050405020304" pitchFamily="18" charset="0"/>
              </a:rPr>
              <a:t>«Любопытно</a:t>
            </a:r>
            <a:r>
              <a:rPr lang="ru-RU" sz="2400" i="1" dirty="0">
                <a:latin typeface="Times New Roman" panose="02020603050405020304" pitchFamily="18" charset="0"/>
                <a:cs typeface="Times New Roman" panose="02020603050405020304" pitchFamily="18" charset="0"/>
              </a:rPr>
              <a:t>: с каждым поколением дети все хуже, а родители все лучше; отсюда следует, что из все более плохих детей вырастают все более хорошие </a:t>
            </a:r>
            <a:r>
              <a:rPr lang="ru-RU" sz="2400" i="1" dirty="0" smtClean="0">
                <a:latin typeface="Times New Roman" panose="02020603050405020304" pitchFamily="18" charset="0"/>
                <a:cs typeface="Times New Roman" panose="02020603050405020304" pitchFamily="18" charset="0"/>
              </a:rPr>
              <a:t>родители». </a:t>
            </a:r>
            <a:r>
              <a:rPr lang="ru-RU" sz="2400" dirty="0" err="1">
                <a:latin typeface="Times New Roman" panose="02020603050405020304" pitchFamily="18" charset="0"/>
                <a:cs typeface="Times New Roman" panose="02020603050405020304" pitchFamily="18" charset="0"/>
              </a:rPr>
              <a:t>Веслав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Брудзиньский</a:t>
            </a:r>
            <a:r>
              <a:rPr lang="ru-RU" sz="2400" dirty="0">
                <a:latin typeface="Times New Roman" panose="02020603050405020304" pitchFamily="18" charset="0"/>
                <a:cs typeface="Times New Roman" panose="02020603050405020304" pitchFamily="18" charset="0"/>
              </a:rPr>
              <a:t>.</a:t>
            </a:r>
          </a:p>
          <a:p>
            <a:pPr lvl="0"/>
            <a:r>
              <a:rPr lang="ru-RU" sz="2400" i="1" dirty="0" smtClean="0">
                <a:latin typeface="Times New Roman" panose="02020603050405020304" pitchFamily="18" charset="0"/>
                <a:cs typeface="Times New Roman" panose="02020603050405020304" pitchFamily="18" charset="0"/>
              </a:rPr>
              <a:t>«Отцовские </a:t>
            </a:r>
            <a:r>
              <a:rPr lang="ru-RU" sz="2400" i="1" dirty="0">
                <a:latin typeface="Times New Roman" panose="02020603050405020304" pitchFamily="18" charset="0"/>
                <a:cs typeface="Times New Roman" panose="02020603050405020304" pitchFamily="18" charset="0"/>
              </a:rPr>
              <a:t>и сыновние чувства различны: отец питает любовь к сыну; сын питает любовь к памяти </a:t>
            </a:r>
            <a:r>
              <a:rPr lang="ru-RU" sz="2400" i="1" dirty="0" smtClean="0">
                <a:latin typeface="Times New Roman" panose="02020603050405020304" pitchFamily="18" charset="0"/>
                <a:cs typeface="Times New Roman" panose="02020603050405020304" pitchFamily="18" charset="0"/>
              </a:rPr>
              <a:t>отца». </a:t>
            </a:r>
            <a:r>
              <a:rPr lang="ru-RU" sz="2400" dirty="0">
                <a:latin typeface="Times New Roman" panose="02020603050405020304" pitchFamily="18" charset="0"/>
                <a:cs typeface="Times New Roman" panose="02020603050405020304" pitchFamily="18" charset="0"/>
              </a:rPr>
              <a:t>Неизвестный англичанин (XVIII в.).</a:t>
            </a:r>
          </a:p>
          <a:p>
            <a:pPr lvl="0"/>
            <a:r>
              <a:rPr lang="ru-RU" sz="2400" i="1" dirty="0" smtClean="0">
                <a:latin typeface="Times New Roman" panose="02020603050405020304" pitchFamily="18" charset="0"/>
                <a:cs typeface="Times New Roman" panose="02020603050405020304" pitchFamily="18" charset="0"/>
              </a:rPr>
              <a:t>«Первую </a:t>
            </a:r>
            <a:r>
              <a:rPr lang="ru-RU" sz="2400" i="1" dirty="0">
                <a:latin typeface="Times New Roman" panose="02020603050405020304" pitchFamily="18" charset="0"/>
                <a:cs typeface="Times New Roman" panose="02020603050405020304" pitchFamily="18" charset="0"/>
              </a:rPr>
              <a:t>половину жизни нам отравляют родители, вторую </a:t>
            </a:r>
            <a:r>
              <a:rPr lang="ru-RU" sz="2400" i="1" dirty="0" smtClean="0">
                <a:latin typeface="Times New Roman" panose="02020603050405020304" pitchFamily="18" charset="0"/>
                <a:cs typeface="Times New Roman" panose="02020603050405020304" pitchFamily="18" charset="0"/>
              </a:rPr>
              <a:t>– дети». </a:t>
            </a:r>
            <a:r>
              <a:rPr lang="ru-RU" sz="2400" dirty="0" err="1">
                <a:latin typeface="Times New Roman" panose="02020603050405020304" pitchFamily="18" charset="0"/>
                <a:cs typeface="Times New Roman" panose="02020603050405020304" pitchFamily="18" charset="0"/>
              </a:rPr>
              <a:t>Кларенс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Дарроу</a:t>
            </a:r>
            <a:r>
              <a:rPr lang="ru-RU" sz="2400" dirty="0">
                <a:latin typeface="Times New Roman" panose="02020603050405020304" pitchFamily="18" charset="0"/>
                <a:cs typeface="Times New Roman" panose="02020603050405020304" pitchFamily="18" charset="0"/>
              </a:rPr>
              <a:t>.</a:t>
            </a:r>
          </a:p>
          <a:p>
            <a:pPr lvl="0"/>
            <a:r>
              <a:rPr lang="ru-RU" sz="2400" i="1" dirty="0" smtClean="0">
                <a:latin typeface="Times New Roman" panose="02020603050405020304" pitchFamily="18" charset="0"/>
                <a:cs typeface="Times New Roman" panose="02020603050405020304" pitchFamily="18" charset="0"/>
              </a:rPr>
              <a:t>«Привычки </a:t>
            </a:r>
            <a:r>
              <a:rPr lang="ru-RU" sz="2400" i="1" dirty="0">
                <a:latin typeface="Times New Roman" panose="02020603050405020304" pitchFamily="18" charset="0"/>
                <a:cs typeface="Times New Roman" panose="02020603050405020304" pitchFamily="18" charset="0"/>
              </a:rPr>
              <a:t>отцов, и дурные и хорошие, превращаются в пороки </a:t>
            </a:r>
            <a:r>
              <a:rPr lang="ru-RU" sz="2400" i="1" dirty="0" smtClean="0">
                <a:latin typeface="Times New Roman" panose="02020603050405020304" pitchFamily="18" charset="0"/>
                <a:cs typeface="Times New Roman" panose="02020603050405020304" pitchFamily="18" charset="0"/>
              </a:rPr>
              <a:t>детей». </a:t>
            </a:r>
            <a:r>
              <a:rPr lang="ru-RU" sz="2400" dirty="0">
                <a:latin typeface="Times New Roman" panose="02020603050405020304" pitchFamily="18" charset="0"/>
                <a:cs typeface="Times New Roman" panose="02020603050405020304" pitchFamily="18" charset="0"/>
              </a:rPr>
              <a:t>Василий Ключевский.</a:t>
            </a:r>
          </a:p>
        </p:txBody>
      </p:sp>
      <p:pic>
        <p:nvPicPr>
          <p:cNvPr id="3" name="Рисунок 2" descr="https://avatars.mds.yandex.net/get-direct/363179/euugXK0kHDncx2C2DHg-Bw/y150">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725144"/>
            <a:ext cx="1944216" cy="1932806"/>
          </a:xfrm>
          <a:prstGeom prst="rect">
            <a:avLst/>
          </a:prstGeom>
          <a:noFill/>
          <a:ln>
            <a:noFill/>
          </a:ln>
        </p:spPr>
      </p:pic>
    </p:spTree>
    <p:extLst>
      <p:ext uri="{BB962C8B-B14F-4D97-AF65-F5344CB8AC3E}">
        <p14:creationId xmlns:p14="http://schemas.microsoft.com/office/powerpoint/2010/main" val="241236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84976" cy="3046988"/>
          </a:xfrm>
          <a:prstGeom prst="rect">
            <a:avLst/>
          </a:prstGeom>
        </p:spPr>
        <p:txBody>
          <a:bodyPr wrap="square">
            <a:spAutoFit/>
          </a:bodyPr>
          <a:lstStyle/>
          <a:p>
            <a:pPr lvl="0"/>
            <a:r>
              <a:rPr lang="ru-RU" sz="2400" i="1" dirty="0" smtClean="0">
                <a:latin typeface="Times New Roman" panose="02020603050405020304" pitchFamily="18" charset="0"/>
                <a:cs typeface="Times New Roman" panose="02020603050405020304" pitchFamily="18" charset="0"/>
              </a:rPr>
              <a:t>- «Мы слишком сильно любим своих детей и слишком мало - своих родителей». </a:t>
            </a:r>
            <a:r>
              <a:rPr lang="ru-RU" sz="2400" dirty="0" smtClean="0">
                <a:latin typeface="Times New Roman" panose="02020603050405020304" pitchFamily="18" charset="0"/>
                <a:cs typeface="Times New Roman" panose="02020603050405020304" pitchFamily="18" charset="0"/>
              </a:rPr>
              <a:t>Альфред </a:t>
            </a:r>
            <a:r>
              <a:rPr lang="ru-RU" sz="2400" dirty="0" err="1" smtClean="0">
                <a:latin typeface="Times New Roman" panose="02020603050405020304" pitchFamily="18" charset="0"/>
                <a:cs typeface="Times New Roman" panose="02020603050405020304" pitchFamily="18" charset="0"/>
              </a:rPr>
              <a:t>Конар</a:t>
            </a:r>
            <a:r>
              <a:rPr lang="ru-RU" sz="2400" dirty="0" smtClean="0">
                <a:latin typeface="Times New Roman" panose="02020603050405020304" pitchFamily="18" charset="0"/>
                <a:cs typeface="Times New Roman" panose="02020603050405020304" pitchFamily="18" charset="0"/>
              </a:rPr>
              <a:t>.</a:t>
            </a:r>
          </a:p>
          <a:p>
            <a:pPr lvl="0"/>
            <a:r>
              <a:rPr lang="ru-RU" sz="2400" dirty="0" smtClean="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Ни один ребёнок не может опозорить родителей так, как родитель – ребенка». </a:t>
            </a:r>
            <a:r>
              <a:rPr lang="ru-RU" sz="2400" dirty="0" smtClean="0">
                <a:latin typeface="Times New Roman" panose="02020603050405020304" pitchFamily="18" charset="0"/>
                <a:cs typeface="Times New Roman" panose="02020603050405020304" pitchFamily="18" charset="0"/>
              </a:rPr>
              <a:t>Ян </a:t>
            </a:r>
            <a:r>
              <a:rPr lang="ru-RU" sz="2400" dirty="0" err="1" smtClean="0">
                <a:latin typeface="Times New Roman" panose="02020603050405020304" pitchFamily="18" charset="0"/>
                <a:cs typeface="Times New Roman" panose="02020603050405020304" pitchFamily="18" charset="0"/>
              </a:rPr>
              <a:t>Курчаб</a:t>
            </a:r>
            <a:r>
              <a:rPr lang="ru-RU" sz="2400" dirty="0" smtClean="0">
                <a:latin typeface="Times New Roman" panose="02020603050405020304" pitchFamily="18" charset="0"/>
                <a:cs typeface="Times New Roman" panose="02020603050405020304" pitchFamily="18" charset="0"/>
              </a:rPr>
              <a:t>.</a:t>
            </a:r>
          </a:p>
          <a:p>
            <a:pPr lvl="0"/>
            <a:r>
              <a:rPr lang="ru-RU" sz="2400" dirty="0" smtClean="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Никогда не отмечай сходства детей с их отцом: это может вызвать неприятное изумление». </a:t>
            </a:r>
            <a:r>
              <a:rPr lang="ru-RU" sz="2400" dirty="0" smtClean="0">
                <a:latin typeface="Times New Roman" panose="02020603050405020304" pitchFamily="18" charset="0"/>
                <a:cs typeface="Times New Roman" panose="02020603050405020304" pitchFamily="18" charset="0"/>
              </a:rPr>
              <a:t>Станислав Ежи </a:t>
            </a:r>
            <a:r>
              <a:rPr lang="ru-RU" sz="2400" dirty="0" err="1" smtClean="0">
                <a:latin typeface="Times New Roman" panose="02020603050405020304" pitchFamily="18" charset="0"/>
                <a:cs typeface="Times New Roman" panose="02020603050405020304" pitchFamily="18" charset="0"/>
              </a:rPr>
              <a:t>Лец</a:t>
            </a:r>
            <a:r>
              <a:rPr lang="ru-RU" sz="2400" dirty="0" smtClean="0">
                <a:latin typeface="Times New Roman" panose="02020603050405020304" pitchFamily="18" charset="0"/>
                <a:cs typeface="Times New Roman" panose="02020603050405020304" pitchFamily="18" charset="0"/>
              </a:rPr>
              <a:t>.</a:t>
            </a:r>
          </a:p>
          <a:p>
            <a:pPr lvl="0"/>
            <a:r>
              <a:rPr lang="ru-RU" sz="2400" dirty="0" smtClean="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Отцов не должно быть ни видно, ни слышно. Только на этой основе можно построить прочную семью». </a:t>
            </a:r>
            <a:r>
              <a:rPr lang="ru-RU" sz="2400" dirty="0" smtClean="0">
                <a:latin typeface="Times New Roman" panose="02020603050405020304" pitchFamily="18" charset="0"/>
                <a:cs typeface="Times New Roman" panose="02020603050405020304" pitchFamily="18" charset="0"/>
              </a:rPr>
              <a:t>Оскар Уайльд.</a:t>
            </a:r>
            <a:endParaRPr lang="ru-RU" sz="2400" dirty="0">
              <a:latin typeface="Times New Roman" panose="02020603050405020304" pitchFamily="18" charset="0"/>
              <a:cs typeface="Times New Roman" panose="02020603050405020304" pitchFamily="18" charset="0"/>
            </a:endParaRPr>
          </a:p>
        </p:txBody>
      </p:sp>
      <p:pic>
        <p:nvPicPr>
          <p:cNvPr id="4" name="Picture 2" descr="http://uslide.ru/images/11/17220/960/img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429000"/>
            <a:ext cx="4322552" cy="3241914"/>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http://fb.ru/misc/i/gallery/39254/11487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91" y="4077072"/>
            <a:ext cx="3997224" cy="234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907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s00.infourok.ru/images/doc/185/212090/640/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64" y="116632"/>
            <a:ext cx="8835620" cy="651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439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352928" cy="461665"/>
          </a:xfrm>
          <a:prstGeom prst="rect">
            <a:avLst/>
          </a:prstGeom>
        </p:spPr>
        <p:txBody>
          <a:bodyPr wrap="square">
            <a:spAutoFit/>
          </a:bodyPr>
          <a:lstStyle/>
          <a:p>
            <a:r>
              <a:rPr lang="ru-RU" sz="2400" b="1" dirty="0">
                <a:solidFill>
                  <a:srgbClr val="C00000"/>
                </a:solidFill>
              </a:rPr>
              <a:t>Дети и родители </a:t>
            </a:r>
            <a:r>
              <a:rPr lang="ru-RU" sz="2400" b="1" dirty="0" smtClean="0">
                <a:solidFill>
                  <a:srgbClr val="C00000"/>
                </a:solidFill>
              </a:rPr>
              <a:t>- вечная </a:t>
            </a:r>
            <a:r>
              <a:rPr lang="ru-RU" sz="2400" b="1" dirty="0">
                <a:solidFill>
                  <a:srgbClr val="C00000"/>
                </a:solidFill>
              </a:rPr>
              <a:t>тема, которая интересует всех</a:t>
            </a:r>
            <a:r>
              <a:rPr lang="ru-RU" b="1" dirty="0">
                <a:solidFill>
                  <a:srgbClr val="C00000"/>
                </a:solidFill>
              </a:rPr>
              <a:t>.</a:t>
            </a:r>
            <a:endParaRPr lang="ru-RU" b="1" dirty="0">
              <a:solidFill>
                <a:srgbClr val="C00000"/>
              </a:solidFill>
            </a:endParaRPr>
          </a:p>
        </p:txBody>
      </p:sp>
      <p:pic>
        <p:nvPicPr>
          <p:cNvPr id="7170" name="Picture 2" descr="http://fit4brain.com/wp-content/uploads/2014/06/kidsedu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50" y="1636373"/>
            <a:ext cx="8533259" cy="48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041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05.fotocdn.net/s25/122/public_pin_3c/322/26292555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352928" cy="367240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gruzdev.org/wp-content/uploads/2017/05/Rebenok-instruktsiya-po-primeneniyu-1080x6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702209"/>
            <a:ext cx="4968552" cy="310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38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psycabi.net/images/Metods/1Gjb9b7fF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64096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555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llyslide.com/thumbs/69c04c0f16e1af0d25959e54607af7c1/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84976" cy="658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605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260648"/>
            <a:ext cx="8640960" cy="4401205"/>
          </a:xfrm>
          <a:prstGeom prst="rect">
            <a:avLst/>
          </a:prstGeom>
        </p:spPr>
        <p:txBody>
          <a:bodyPr wrap="square">
            <a:spAutoFit/>
          </a:bodyPr>
          <a:lstStyle/>
          <a:p>
            <a:r>
              <a:rPr lang="ru-RU" sz="2800" dirty="0" smtClean="0"/>
              <a:t>Проблема эта многоплановая.</a:t>
            </a:r>
          </a:p>
          <a:p>
            <a:r>
              <a:rPr lang="ru-RU" sz="2800" dirty="0" smtClean="0"/>
              <a:t>Возможно, тема будет сформулирована так, чтобы заставить вас рассуждать о семейных ценностях. Тогда вы должны вспомнить произведения, в которых отцы и дети – это кровные родственники. Рассматривать в этом случае придётся психологические и нравственные основы семейных взаимоотношений, роль семейных традиций, разногласия и преемственность между поколениями внутри семьи.</a:t>
            </a:r>
            <a:endParaRPr lang="ru-RU" sz="2800" dirty="0"/>
          </a:p>
        </p:txBody>
      </p:sp>
      <p:pic>
        <p:nvPicPr>
          <p:cNvPr id="4" name="Рисунок 3" descr="http://elets-edu.ru/upload/iblock/109/1480407174_bez_imeni_1.jpg"/>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383101"/>
            <a:ext cx="1716782" cy="2286259"/>
          </a:xfrm>
          <a:prstGeom prst="rect">
            <a:avLst/>
          </a:prstGeom>
          <a:noFill/>
          <a:ln>
            <a:noFill/>
          </a:ln>
        </p:spPr>
      </p:pic>
    </p:spTree>
    <p:extLst>
      <p:ext uri="{BB962C8B-B14F-4D97-AF65-F5344CB8AC3E}">
        <p14:creationId xmlns:p14="http://schemas.microsoft.com/office/powerpoint/2010/main" val="185617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88640"/>
            <a:ext cx="4896544" cy="6555641"/>
          </a:xfrm>
          <a:prstGeom prst="rect">
            <a:avLst/>
          </a:prstGeom>
        </p:spPr>
        <p:txBody>
          <a:bodyPr wrap="square">
            <a:spAutoFit/>
          </a:bodyPr>
          <a:lstStyle/>
          <a:p>
            <a:r>
              <a:rPr lang="ru-RU" sz="2800" b="1" dirty="0">
                <a:solidFill>
                  <a:srgbClr val="C00000"/>
                </a:solidFill>
              </a:rPr>
              <a:t>Формулировка проблемы</a:t>
            </a:r>
            <a:endParaRPr lang="ru-RU" sz="2800" dirty="0">
              <a:solidFill>
                <a:srgbClr val="C00000"/>
              </a:solidFill>
            </a:endParaRPr>
          </a:p>
          <a:p>
            <a:r>
              <a:rPr lang="ru-RU" sz="2800" dirty="0"/>
              <a:t>Возможный вариант формулировки – это темы, предполагающие рассмотреть конфликт между нравами представителей разных поколений вообще, независимо от родственных связей. В этом случае значительное внимание следует уделить взглядам людей, обусловленным принадлежностью к разным эпохам, формированием в разных социальных условиях.</a:t>
            </a:r>
          </a:p>
        </p:txBody>
      </p:sp>
      <p:pic>
        <p:nvPicPr>
          <p:cNvPr id="17410" name="Picture 2" descr="https://img-fotki.yandex.ru/get/194804/374871492.31/0_1aae5c_958fe94d_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620688"/>
            <a:ext cx="3734711" cy="570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34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52040"/>
            <a:ext cx="4572000" cy="6740307"/>
          </a:xfrm>
          <a:prstGeom prst="rect">
            <a:avLst/>
          </a:prstGeom>
        </p:spPr>
        <p:txBody>
          <a:bodyPr>
            <a:spAutoFit/>
          </a:bodyPr>
          <a:lstStyle/>
          <a:p>
            <a:r>
              <a:rPr lang="ru-RU" sz="2400" dirty="0"/>
              <a:t>Говоря о споре поколений, можно иметь в виду идеологический конфликт, т.е. столкновение идеологий людей, имеющих разные политические взгляды. Антагонисты данного конфликта могут быть ровесниками, но их идейные принципы могут отражать идеологию определённых социальных слоёв.</a:t>
            </a:r>
          </a:p>
          <a:p>
            <a:r>
              <a:rPr lang="ru-RU" sz="2400" dirty="0"/>
              <a:t>Отношения между поколениями - это не только конфликт, но и преемственность, желание передать собственную систему ценностей, окружить себя близкими людьми. Всегда ли это получается?</a:t>
            </a:r>
          </a:p>
        </p:txBody>
      </p:sp>
      <p:pic>
        <p:nvPicPr>
          <p:cNvPr id="16386" name="Picture 2" descr="https://ozon-st.cdn.ngenix.net/multimedia/1013859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64193"/>
            <a:ext cx="3600400" cy="570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37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myshared.ru/5/493298/slid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69" y="160851"/>
            <a:ext cx="8748464" cy="656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4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5472608" cy="6370975"/>
          </a:xfrm>
          <a:prstGeom prst="rect">
            <a:avLst/>
          </a:prstGeom>
        </p:spPr>
        <p:txBody>
          <a:bodyPr wrap="square">
            <a:spAutoFit/>
          </a:bodyPr>
          <a:lstStyle/>
          <a:p>
            <a:r>
              <a:rPr lang="ru-RU" sz="2400" dirty="0"/>
              <a:t>Проблема отцов и детей - это неразрешимый спор, длящийся сотни лет. Роман Тургенева "Отцы и дети" остается одним из лучших произведений мировой классики. Беспристрастное описание быта и отношений без прикрас дает понять читателю, что молодежь - это вечный двигатель. За ними - сила и новые свершения, изобретения и улучшение жизни. Но зрелые аристократы тоже живут своей жизнью, их нельзя осуждать. Они по-разному смотрят на жизнь, не понимают взглядов друг друга, но они счастливы. Каждый по-своему. В этом и есть смысл жизни. Просто быть счастливым. </a:t>
            </a:r>
            <a:endParaRPr lang="ru-RU" sz="2400" dirty="0"/>
          </a:p>
        </p:txBody>
      </p:sp>
      <p:pic>
        <p:nvPicPr>
          <p:cNvPr id="6148" name="Picture 4" descr="https://bd222e63-a-62cb3a1a-s-sites.googlegroups.com/site/isturgenevotcyideti/home/1324062248.jpg?attachauth=ANoY7cpAX0YP9fVAs4ZA5fUlSg5--FtWp2kMlGM1wxTpaSuhg0ubfMTch5M7rL4wRkNH_cR7-pxQNMWxbsa0q98ljfnvHw_aPKh3Dhl6qsGSjX7wxb65sVt7Mbz6w7u6UwEmKOvRpkxg4EtbwioYNrxNBD-9LXvciKjPqg2O75vyJom4RMIeIf19z1QDh3jf9W9ffvHdQjA_MwPu0IfT-UoSWkDDKdegnqUAXgALsPXA5v-p3cu1fl0%3D&amp;attredirect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04664"/>
            <a:ext cx="3069082" cy="477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0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8051" y="332656"/>
            <a:ext cx="8640960" cy="3139321"/>
          </a:xfrm>
          <a:prstGeom prst="rect">
            <a:avLst/>
          </a:prstGeom>
        </p:spPr>
        <p:txBody>
          <a:bodyPr wrap="square">
            <a:spAutoFit/>
          </a:bodyPr>
          <a:lstStyle/>
          <a:p>
            <a:r>
              <a:rPr lang="ru-RU" dirty="0"/>
              <a:t>Тема отцов и детей вечна. Она особенно обостряется во время переломных моментов общественного развития. Именно в этот период выходцы из разных поколений представляют собой жителей противоположных исторических эпох. Проблема отцов и детей в изображении Тургенева отражает шестидесятые годы 19-го века. Читатель может видеть не только семейную драму, но и социальный конфликт между аристократическим дворянством и развивающейся интеллигенцией. </a:t>
            </a:r>
            <a:endParaRPr lang="ru-RU" dirty="0" smtClean="0"/>
          </a:p>
          <a:p>
            <a:r>
              <a:rPr lang="ru-RU" dirty="0" smtClean="0"/>
              <a:t>Основными </a:t>
            </a:r>
            <a:r>
              <a:rPr lang="ru-RU" dirty="0"/>
              <a:t>участниками процесса выступают молодой нигилист Базаров и выдающийся представитель дворянства Павел Петрович Кирсанов. В тексте описываются взаимоотношения Базарова с родителями, а также рассматриваются примеры общения в семье Кирсановых</a:t>
            </a:r>
            <a:r>
              <a:rPr lang="ru-RU" dirty="0" smtClean="0"/>
              <a:t>.</a:t>
            </a:r>
            <a:endParaRPr lang="ru-RU" dirty="0"/>
          </a:p>
        </p:txBody>
      </p:sp>
      <p:sp>
        <p:nvSpPr>
          <p:cNvPr id="3" name="Прямоугольник 2"/>
          <p:cNvSpPr/>
          <p:nvPr/>
        </p:nvSpPr>
        <p:spPr>
          <a:xfrm>
            <a:off x="135123" y="3645024"/>
            <a:ext cx="8818445" cy="3139321"/>
          </a:xfrm>
          <a:prstGeom prst="rect">
            <a:avLst/>
          </a:prstGeom>
        </p:spPr>
        <p:txBody>
          <a:bodyPr wrap="square">
            <a:spAutoFit/>
          </a:bodyPr>
          <a:lstStyle/>
          <a:p>
            <a:r>
              <a:rPr lang="ru-RU" dirty="0"/>
              <a:t>Проблема отцов и детей в изображении И. С. Тургенева просматривается даже во внешнем облике персонажей. Евгений Базаров представлен читателям как объект не от мира сего. Он всегда мрачный, но обладает огромнейшей силой духа и внушительным энергетическим запасом для новых свершений. Особое внимание автор уделяет описанию высоких умственных способностей героя. Павел Петрович Кирсанов обделён ярким описанием ума, зато он предстает перед читателем как очень ухоженный человек, все его описание состоит из восхищения внешними характеристиками. Он всегда идеален, его можно увидеть только в накрахмаленной белой рубашке и лаковых полусапожках. Что и немудрено: его светское прошлое не дает себя забыть. Несмотря на жизнь у брата в деревенском обществе, он все равно всегда выглядит безупречно и элегантно. </a:t>
            </a:r>
            <a:endParaRPr lang="ru-RU" dirty="0"/>
          </a:p>
        </p:txBody>
      </p:sp>
    </p:spTree>
    <p:extLst>
      <p:ext uri="{BB962C8B-B14F-4D97-AF65-F5344CB8AC3E}">
        <p14:creationId xmlns:p14="http://schemas.microsoft.com/office/powerpoint/2010/main" val="34822594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Сетка">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340</TotalTime>
  <Words>2702</Words>
  <Application>Microsoft Office PowerPoint</Application>
  <PresentationFormat>Экран (4:3)</PresentationFormat>
  <Paragraphs>162</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Сетка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Prizrak</dc:creator>
  <cp:lastModifiedBy>Prizrak</cp:lastModifiedBy>
  <cp:revision>27</cp:revision>
  <dcterms:created xsi:type="dcterms:W3CDTF">2018-09-05T17:32:46Z</dcterms:created>
  <dcterms:modified xsi:type="dcterms:W3CDTF">2018-09-10T22:18:51Z</dcterms:modified>
</cp:coreProperties>
</file>