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3"/>
  </p:notesMasterIdLst>
  <p:sldIdLst>
    <p:sldId id="434" r:id="rId3"/>
    <p:sldId id="453" r:id="rId4"/>
    <p:sldId id="454" r:id="rId5"/>
    <p:sldId id="423" r:id="rId6"/>
    <p:sldId id="435" r:id="rId7"/>
    <p:sldId id="427" r:id="rId8"/>
    <p:sldId id="451" r:id="rId9"/>
    <p:sldId id="466" r:id="rId10"/>
    <p:sldId id="467" r:id="rId11"/>
    <p:sldId id="469" r:id="rId12"/>
    <p:sldId id="472" r:id="rId13"/>
    <p:sldId id="473" r:id="rId14"/>
    <p:sldId id="471" r:id="rId15"/>
    <p:sldId id="468" r:id="rId16"/>
    <p:sldId id="462" r:id="rId17"/>
    <p:sldId id="425" r:id="rId18"/>
    <p:sldId id="464" r:id="rId19"/>
    <p:sldId id="465" r:id="rId20"/>
    <p:sldId id="461" r:id="rId21"/>
    <p:sldId id="433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in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24B"/>
    <a:srgbClr val="B08290"/>
    <a:srgbClr val="AF3F4A"/>
    <a:srgbClr val="EAA848"/>
    <a:srgbClr val="D28718"/>
    <a:srgbClr val="903434"/>
    <a:srgbClr val="CC0000"/>
    <a:srgbClr val="FF3300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3149" autoAdjust="0"/>
  </p:normalViewPr>
  <p:slideViewPr>
    <p:cSldViewPr>
      <p:cViewPr varScale="1">
        <p:scale>
          <a:sx n="84" d="100"/>
          <a:sy n="84" d="100"/>
        </p:scale>
        <p:origin x="148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2610" y="-172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3B621-4A75-41F9-956D-83714152229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37C78-0D24-45A8-92FC-C77E6706F3DE}">
      <dgm:prSet custT="1"/>
      <dgm:spPr>
        <a:noFill/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Обучающийся с ограниченными возможностями здоровья (ОВЗ) </a:t>
          </a:r>
          <a:r>
            <a:rPr lang="ru-RU" sz="18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</a:t>
          </a:r>
          <a:r>
            <a:rPr lang="ru-RU" sz="18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препятствующие получению образования без создания специальных условий</a:t>
          </a:r>
        </a:p>
        <a:p>
          <a:pPr algn="l" rtl="0">
            <a:lnSpc>
              <a:spcPts val="3840"/>
            </a:lnSpc>
            <a:spcBef>
              <a:spcPts val="1200"/>
            </a:spcBef>
            <a:spcAft>
              <a:spcPts val="0"/>
            </a:spcAft>
          </a:pPr>
          <a:endParaRPr lang="ru-RU" sz="1600" b="1" i="1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algn="l" rtl="0">
            <a:lnSpc>
              <a:spcPts val="400"/>
            </a:lnSpc>
            <a:spcBef>
              <a:spcPts val="1200"/>
            </a:spcBef>
            <a:spcAft>
              <a:spcPts val="0"/>
            </a:spcAft>
          </a:pPr>
          <a:r>
            <a:rPr lang="ru-RU" sz="1600" b="1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</a:rPr>
            <a:t>статья 2, пункт 16 Федеральный закон от 29 декабря 2012 г</a:t>
          </a:r>
        </a:p>
        <a:p>
          <a:pPr algn="l" rtl="0">
            <a:lnSpc>
              <a:spcPts val="400"/>
            </a:lnSpc>
            <a:spcBef>
              <a:spcPts val="1200"/>
            </a:spcBef>
            <a:spcAft>
              <a:spcPts val="0"/>
            </a:spcAft>
          </a:pPr>
          <a:endParaRPr lang="ru-RU" sz="1600" b="1" i="1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algn="l" rtl="0">
            <a:lnSpc>
              <a:spcPts val="400"/>
            </a:lnSpc>
            <a:spcBef>
              <a:spcPts val="1200"/>
            </a:spcBef>
            <a:spcAft>
              <a:spcPts val="0"/>
            </a:spcAft>
          </a:pPr>
          <a:endParaRPr lang="ru-RU" sz="1600" b="1" i="1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algn="l" rtl="0">
            <a:lnSpc>
              <a:spcPts val="400"/>
            </a:lnSpc>
            <a:spcBef>
              <a:spcPts val="1200"/>
            </a:spcBef>
            <a:spcAft>
              <a:spcPts val="0"/>
            </a:spcAft>
          </a:pPr>
          <a:endParaRPr lang="ru-RU" sz="1600" b="1" i="1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algn="l" rtl="0">
            <a:lnSpc>
              <a:spcPts val="400"/>
            </a:lnSpc>
            <a:spcBef>
              <a:spcPts val="1200"/>
            </a:spcBef>
            <a:spcAft>
              <a:spcPts val="0"/>
            </a:spcAft>
          </a:pPr>
          <a:endParaRPr lang="ru-RU" sz="1600" b="1" i="1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algn="l" rtl="0">
            <a:lnSpc>
              <a:spcPts val="400"/>
            </a:lnSpc>
            <a:spcBef>
              <a:spcPts val="1200"/>
            </a:spcBef>
            <a:spcAft>
              <a:spcPts val="0"/>
            </a:spcAft>
          </a:pPr>
          <a:r>
            <a:rPr lang="ru-RU" sz="1600" b="1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</a:rPr>
            <a:t>№ 273-ФЗ  «Об образовании в </a:t>
          </a:r>
          <a:r>
            <a:rPr lang="ru-RU" sz="1600" b="1" i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Российской Федерации»</a:t>
          </a:r>
          <a:r>
            <a:rPr lang="ru-RU" sz="1600" b="1" i="1" baseline="0" dirty="0" smtClean="0">
              <a:solidFill>
                <a:schemeClr val="tx2"/>
              </a:solidFill>
              <a:latin typeface="+mn-lt"/>
            </a:rPr>
            <a:t> </a:t>
          </a:r>
          <a:endParaRPr lang="ru-RU" sz="1600" b="1" i="1" baseline="0" dirty="0">
            <a:solidFill>
              <a:schemeClr val="tx2"/>
            </a:solidFill>
            <a:latin typeface="+mn-lt"/>
          </a:endParaRPr>
        </a:p>
      </dgm:t>
    </dgm:pt>
    <dgm:pt modelId="{4FC36D6B-40BA-4FE9-AE46-BD13CEEF38F1}" type="parTrans" cxnId="{3CC6F5EA-1D04-49BF-BD82-9128143B81AA}">
      <dgm:prSet/>
      <dgm:spPr/>
      <dgm:t>
        <a:bodyPr/>
        <a:lstStyle/>
        <a:p>
          <a:endParaRPr lang="ru-RU"/>
        </a:p>
      </dgm:t>
    </dgm:pt>
    <dgm:pt modelId="{C721B64D-599D-4A7A-A575-F0169D8CCCD7}" type="sibTrans" cxnId="{3CC6F5EA-1D04-49BF-BD82-9128143B81AA}">
      <dgm:prSet/>
      <dgm:spPr/>
      <dgm:t>
        <a:bodyPr/>
        <a:lstStyle/>
        <a:p>
          <a:endParaRPr lang="ru-RU"/>
        </a:p>
      </dgm:t>
    </dgm:pt>
    <dgm:pt modelId="{B02D9E80-F6CE-4394-9D24-52F874AA316D}" type="pres">
      <dgm:prSet presAssocID="{A563B621-4A75-41F9-956D-8371415222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DB000A-7D4E-448A-8D1B-A11D5A3CDF15}" type="pres">
      <dgm:prSet presAssocID="{26537C78-0D24-45A8-92FC-C77E6706F3DE}" presName="vertOne" presStyleCnt="0"/>
      <dgm:spPr/>
    </dgm:pt>
    <dgm:pt modelId="{BD6F0200-08CD-4B28-B15E-2690B9873F0F}" type="pres">
      <dgm:prSet presAssocID="{26537C78-0D24-45A8-92FC-C77E6706F3DE}" presName="txOne" presStyleLbl="node0" presStyleIdx="0" presStyleCnt="1" custLinFactNeighborX="1001" custLinFactNeighborY="5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33B81-4E3E-405A-902F-5ECF41091A91}" type="pres">
      <dgm:prSet presAssocID="{26537C78-0D24-45A8-92FC-C77E6706F3DE}" presName="horzOne" presStyleCnt="0"/>
      <dgm:spPr/>
    </dgm:pt>
  </dgm:ptLst>
  <dgm:cxnLst>
    <dgm:cxn modelId="{1F3ADCE2-8994-41BD-8EC8-ED260AB8238B}" type="presOf" srcId="{26537C78-0D24-45A8-92FC-C77E6706F3DE}" destId="{BD6F0200-08CD-4B28-B15E-2690B9873F0F}" srcOrd="0" destOrd="0" presId="urn:microsoft.com/office/officeart/2005/8/layout/hierarchy4"/>
    <dgm:cxn modelId="{7CE134EB-CCAB-48B6-9DA8-D295D854006C}" type="presOf" srcId="{A563B621-4A75-41F9-956D-837141522296}" destId="{B02D9E80-F6CE-4394-9D24-52F874AA316D}" srcOrd="0" destOrd="0" presId="urn:microsoft.com/office/officeart/2005/8/layout/hierarchy4"/>
    <dgm:cxn modelId="{3CC6F5EA-1D04-49BF-BD82-9128143B81AA}" srcId="{A563B621-4A75-41F9-956D-837141522296}" destId="{26537C78-0D24-45A8-92FC-C77E6706F3DE}" srcOrd="0" destOrd="0" parTransId="{4FC36D6B-40BA-4FE9-AE46-BD13CEEF38F1}" sibTransId="{C721B64D-599D-4A7A-A575-F0169D8CCCD7}"/>
    <dgm:cxn modelId="{ECC50770-6007-476B-86D1-934CFB673C3B}" type="presParOf" srcId="{B02D9E80-F6CE-4394-9D24-52F874AA316D}" destId="{4DDB000A-7D4E-448A-8D1B-A11D5A3CDF15}" srcOrd="0" destOrd="0" presId="urn:microsoft.com/office/officeart/2005/8/layout/hierarchy4"/>
    <dgm:cxn modelId="{BD37F2AE-105D-4A91-B79A-8FB6523E5AFA}" type="presParOf" srcId="{4DDB000A-7D4E-448A-8D1B-A11D5A3CDF15}" destId="{BD6F0200-08CD-4B28-B15E-2690B9873F0F}" srcOrd="0" destOrd="0" presId="urn:microsoft.com/office/officeart/2005/8/layout/hierarchy4"/>
    <dgm:cxn modelId="{D637A450-2CE1-4B98-9A0E-EB46119195C1}" type="presParOf" srcId="{4DDB000A-7D4E-448A-8D1B-A11D5A3CDF15}" destId="{B6033B81-4E3E-405A-902F-5ECF41091A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96398-A095-4D46-87F4-AFF986C5A1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B06412-11CE-4610-B854-6AC05E4A04B5}" type="pres">
      <dgm:prSet presAssocID="{4C696398-A095-4D46-87F4-AFF986C5A1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582A1-80E5-464E-A995-512CEFC364D4}" type="presOf" srcId="{4C696398-A095-4D46-87F4-AFF986C5A106}" destId="{78B06412-11CE-4610-B854-6AC05E4A04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F0200-08CD-4B28-B15E-2690B9873F0F}">
      <dsp:nvSpPr>
        <dsp:cNvPr id="0" name=""/>
        <dsp:cNvSpPr/>
      </dsp:nvSpPr>
      <dsp:spPr>
        <a:xfrm>
          <a:off x="5836" y="0"/>
          <a:ext cx="5970827" cy="274295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Обучающийся с ограниченными возможностями здоровья (ОВЗ) </a:t>
          </a:r>
          <a:r>
            <a:rPr lang="ru-RU" sz="18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</a:t>
          </a:r>
          <a:r>
            <a:rPr lang="ru-RU" sz="18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препятствующие получению образования без создания специальных условий</a:t>
          </a:r>
        </a:p>
        <a:p>
          <a:pPr lvl="0" algn="l" defTabSz="800100" rtl="0">
            <a:lnSpc>
              <a:spcPts val="384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lvl="0" algn="l" defTabSz="800100" rtl="0">
            <a:lnSpc>
              <a:spcPts val="4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</a:rPr>
            <a:t>статья 2, пункт 16 Федеральный закон от 29 декабря 2012 г</a:t>
          </a:r>
        </a:p>
        <a:p>
          <a:pPr lvl="0" algn="l" defTabSz="800100" rtl="0">
            <a:lnSpc>
              <a:spcPts val="4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lvl="0" algn="l" defTabSz="800100" rtl="0">
            <a:lnSpc>
              <a:spcPts val="4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lvl="0" algn="l" defTabSz="800100" rtl="0">
            <a:lnSpc>
              <a:spcPts val="4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lvl="0" algn="l" defTabSz="800100" rtl="0">
            <a:lnSpc>
              <a:spcPts val="4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baseline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itchFamily="18" charset="0"/>
          </a:endParaRPr>
        </a:p>
        <a:p>
          <a:pPr lvl="0" algn="l" defTabSz="800100" rtl="0">
            <a:lnSpc>
              <a:spcPts val="4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</a:rPr>
            <a:t>№ 273-ФЗ  «Об образовании в </a:t>
          </a:r>
          <a:r>
            <a:rPr lang="ru-RU" sz="1600" b="1" i="1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Российской Федерации»</a:t>
          </a:r>
          <a:r>
            <a:rPr lang="ru-RU" sz="1600" b="1" i="1" kern="1200" baseline="0" dirty="0" smtClean="0">
              <a:solidFill>
                <a:schemeClr val="tx2"/>
              </a:solidFill>
              <a:latin typeface="+mn-lt"/>
            </a:rPr>
            <a:t> </a:t>
          </a:r>
          <a:endParaRPr lang="ru-RU" sz="1600" b="1" i="1" kern="1200" baseline="0" dirty="0">
            <a:solidFill>
              <a:schemeClr val="tx2"/>
            </a:solidFill>
            <a:latin typeface="+mn-lt"/>
          </a:endParaRPr>
        </a:p>
      </dsp:txBody>
      <dsp:txXfrm>
        <a:off x="86174" y="80338"/>
        <a:ext cx="5810151" cy="2582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5471D-138B-411E-979D-92C166C9309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DEE7C-0D73-4309-BFAF-FAC55B556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4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36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387255"/>
            <a:ext cx="5904656" cy="4466987"/>
          </a:xfrm>
        </p:spPr>
        <p:txBody>
          <a:bodyPr/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4541" y="4459263"/>
            <a:ext cx="5438140" cy="4466987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4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4541" y="4459263"/>
            <a:ext cx="5438140" cy="4466987"/>
          </a:xfrm>
        </p:spPr>
        <p:txBody>
          <a:bodyPr/>
          <a:lstStyle/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8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4531271"/>
            <a:ext cx="6120680" cy="4466987"/>
          </a:xfrm>
        </p:spPr>
        <p:txBody>
          <a:bodyPr/>
          <a:lstStyle/>
          <a:p>
            <a:pPr algn="just"/>
            <a:r>
              <a:rPr lang="ru-RU" sz="1300" dirty="0" smtClean="0"/>
              <a:t>	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44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79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32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52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0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3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02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5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715153"/>
            <a:ext cx="6264696" cy="4466987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4541" y="4459263"/>
            <a:ext cx="5438140" cy="4466987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6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4541" y="4459263"/>
            <a:ext cx="5438140" cy="4466987"/>
          </a:xfrm>
        </p:spPr>
        <p:txBody>
          <a:bodyPr/>
          <a:lstStyle/>
          <a:p>
            <a:pPr algn="just"/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76795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4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899638"/>
            <a:ext cx="6498060" cy="88002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83968" y="1923678"/>
            <a:ext cx="3833664" cy="1008112"/>
          </a:xfrm>
        </p:spPr>
        <p:txBody>
          <a:bodyPr/>
          <a:lstStyle>
            <a:lvl1pPr marL="0" indent="0" algn="r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Докладчик,</a:t>
            </a:r>
            <a:br>
              <a:rPr lang="ru-RU" dirty="0" smtClean="0"/>
            </a:br>
            <a:r>
              <a:rPr lang="ru-RU" dirty="0" smtClean="0"/>
              <a:t>ФИО,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0835" y="4731990"/>
            <a:ext cx="3060042" cy="437684"/>
          </a:xfrm>
          <a:prstGeom prst="rect">
            <a:avLst/>
          </a:prstGeom>
          <a:solidFill>
            <a:srgbClr val="FCEEE4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60000"/>
              </a:lnSpc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ru-RU" sz="1200" b="1" dirty="0" smtClean="0">
                <a:solidFill>
                  <a:srgbClr val="002060"/>
                </a:solidFill>
              </a:rPr>
              <a:t>Москва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0" hasCustomPrompt="1"/>
          </p:nvPr>
        </p:nvSpPr>
        <p:spPr>
          <a:xfrm>
            <a:off x="3041286" y="4731990"/>
            <a:ext cx="3060042" cy="180975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/>
            </a:lvl1pPr>
          </a:lstStyle>
          <a:p>
            <a:pPr lvl="0"/>
            <a:r>
              <a:rPr lang="ru-RU" dirty="0" smtClean="0"/>
              <a:t>12 декабря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889173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15566"/>
            <a:ext cx="4629150" cy="403244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893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915566"/>
            <a:ext cx="1971675" cy="3717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915566"/>
            <a:ext cx="5800725" cy="3717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2" y="133896"/>
            <a:ext cx="6983168" cy="664870"/>
          </a:xfrm>
          <a:prstGeom prst="rect">
            <a:avLst/>
          </a:prstGeom>
        </p:spPr>
        <p:txBody>
          <a:bodyPr lIns="47046" tIns="23523" rIns="47046" bIns="23523"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5430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9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3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0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1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8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92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51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7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0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889173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32755"/>
            <a:ext cx="4629150" cy="40152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893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844"/>
            <a:ext cx="5760640" cy="5697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339502"/>
            <a:ext cx="32920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0983EF17-7590-4586-843F-A3222A79F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06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60B2-5F13-4B97-AEE1-E33C3CA7DDB7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EF17-7590-4586-843F-A3222A79F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emf"/><Relationship Id="rId5" Type="http://schemas.openxmlformats.org/officeDocument/2006/relationships/diagramLayout" Target="../diagrams/layout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8183" y="158810"/>
            <a:ext cx="7772400" cy="11025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 создании для участников особых условий на ГИА в 2019 году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1" y="3068416"/>
            <a:ext cx="802147" cy="8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91" y="3068416"/>
            <a:ext cx="836742" cy="8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72" y="3035481"/>
            <a:ext cx="826607" cy="83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78" y="3010916"/>
            <a:ext cx="8683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806"/>
            <a:ext cx="814235" cy="8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" y="16942"/>
            <a:ext cx="883473" cy="883989"/>
          </a:xfrm>
          <a:prstGeom prst="rect">
            <a:avLst/>
          </a:prstGeom>
        </p:spPr>
      </p:pic>
      <p:sp>
        <p:nvSpPr>
          <p:cNvPr id="12" name="Подзаголовок 11"/>
          <p:cNvSpPr txBox="1">
            <a:spLocks noGrp="1"/>
          </p:cNvSpPr>
          <p:nvPr>
            <p:ph type="subTitle" idx="1"/>
          </p:nvPr>
        </p:nvSpPr>
        <p:spPr>
          <a:xfrm>
            <a:off x="-23889" y="3951969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Гардымова Руженна Анатольевна, </a:t>
            </a:r>
            <a:r>
              <a:rPr lang="ru-RU" sz="1600" dirty="0" smtClean="0">
                <a:solidFill>
                  <a:schemeClr val="bg1"/>
                </a:solidFill>
              </a:rPr>
              <a:t>начальник отдела государственной итоговой </a:t>
            </a:r>
            <a:r>
              <a:rPr lang="ru-RU" sz="1600" dirty="0">
                <a:solidFill>
                  <a:schemeClr val="bg1"/>
                </a:solidFill>
              </a:rPr>
              <a:t>аттестации министерства образования, науки и молодёжной политики Краснодарского края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080" y="4536744"/>
            <a:ext cx="1121782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г. Краснодар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12.12.2018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8100392" y="63533"/>
            <a:ext cx="1022807" cy="646537"/>
          </a:xfrm>
          <a:prstGeom prst="rect">
            <a:avLst/>
          </a:prstGeom>
        </p:spPr>
      </p:pic>
      <p:pic>
        <p:nvPicPr>
          <p:cNvPr id="4098" name="Picture 2" descr="C:\Users\Ружена\Desktop\8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48" y="2026861"/>
            <a:ext cx="3781745" cy="1853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54" y="3000889"/>
            <a:ext cx="835102" cy="87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" y="1138187"/>
            <a:ext cx="2656860" cy="189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/>
          <a:stretch/>
        </p:blipFill>
        <p:spPr>
          <a:xfrm>
            <a:off x="6316613" y="1131590"/>
            <a:ext cx="2775128" cy="195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1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294" y="-13198"/>
            <a:ext cx="9147294" cy="774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812" y="13011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Для участников ГИА-9 с ЗПР: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51471"/>
            <a:ext cx="902887" cy="570733"/>
          </a:xfrm>
          <a:prstGeom prst="rect">
            <a:avLst/>
          </a:prstGeom>
        </p:spPr>
      </p:pic>
      <p:sp>
        <p:nvSpPr>
          <p:cNvPr id="10" name="Загнутый угол 9"/>
          <p:cNvSpPr/>
          <p:nvPr/>
        </p:nvSpPr>
        <p:spPr>
          <a:xfrm>
            <a:off x="359532" y="1113587"/>
            <a:ext cx="2700300" cy="3589234"/>
          </a:xfrm>
          <a:prstGeom prst="foldedCorner">
            <a:avLst/>
          </a:prstGeom>
          <a:solidFill>
            <a:schemeClr val="bg2"/>
          </a:solidFill>
          <a:ln>
            <a:noFill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80" y="839772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517032" y="1113587"/>
            <a:ext cx="5447456" cy="3589234"/>
          </a:xfrm>
          <a:prstGeom prst="foldedCorner">
            <a:avLst/>
          </a:prstGeom>
          <a:solidFill>
            <a:schemeClr val="bg2"/>
          </a:solidFill>
          <a:ln>
            <a:noFill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sz="1500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  <a:p>
            <a:pPr algn="ctr"/>
            <a:endParaRPr lang="ru-RU" sz="1500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</p:txBody>
      </p:sp>
      <p:pic>
        <p:nvPicPr>
          <p:cNvPr id="13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45" y="839772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676" y="1132613"/>
            <a:ext cx="23940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1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Установление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маршрута обучения </a:t>
            </a:r>
            <a:endParaRPr lang="ru-RU" dirty="0" smtClean="0">
              <a:solidFill>
                <a:srgbClr val="4F81BD">
                  <a:lumMod val="50000"/>
                </a:srgb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с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ЗПР впервые в </a:t>
            </a:r>
            <a:endParaRPr lang="ru-RU" dirty="0" smtClean="0">
              <a:solidFill>
                <a:srgbClr val="4F81BD">
                  <a:lumMod val="50000"/>
                </a:srgb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9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классе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-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нецелесообразно, </a:t>
            </a:r>
            <a:endParaRPr lang="ru-RU" dirty="0" smtClean="0">
              <a:solidFill>
                <a:srgbClr val="4F81BD">
                  <a:lumMod val="50000"/>
                </a:srgb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так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как обучение до </a:t>
            </a:r>
            <a:endParaRPr lang="ru-RU" dirty="0" smtClean="0">
              <a:solidFill>
                <a:srgbClr val="4F81BD">
                  <a:lumMod val="50000"/>
                </a:srgb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9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класса проводилось по основной образовательной программе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0377" y="1132613"/>
            <a:ext cx="50543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503" indent="-265503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2.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Если выпускник с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ЗПР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 проходил обследование ранее, то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повторное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 обследование рекомендуется пройти перед завершением обучения по ФГОС ООО (не позже, чем в январе-феврале, поскольку рекомендация об особых условиях прохождения ГИА должна быть дана своевременно).</a:t>
            </a:r>
          </a:p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</a:endParaRPr>
          </a:p>
          <a:p>
            <a:pPr marL="265503"/>
            <a:r>
              <a:rPr lang="ru-RU" dirty="0" smtClean="0">
                <a:solidFill>
                  <a:srgbClr val="0070C0"/>
                </a:solidFill>
              </a:rPr>
              <a:t>Необходимы </a:t>
            </a:r>
            <a:r>
              <a:rPr lang="ru-RU" dirty="0">
                <a:solidFill>
                  <a:srgbClr val="0070C0"/>
                </a:solidFill>
              </a:rPr>
              <a:t>копии </a:t>
            </a:r>
            <a:r>
              <a:rPr lang="ru-RU" dirty="0" smtClean="0">
                <a:solidFill>
                  <a:srgbClr val="0070C0"/>
                </a:solidFill>
              </a:rPr>
              <a:t>всех </a:t>
            </a:r>
            <a:r>
              <a:rPr lang="ru-RU" dirty="0">
                <a:solidFill>
                  <a:srgbClr val="0070C0"/>
                </a:solidFill>
              </a:rPr>
              <a:t>заключений ПМПК и копия приказа об организации обучения в классе по адаптированным образовательным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4987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карточка 8"/>
          <p:cNvSpPr/>
          <p:nvPr/>
        </p:nvSpPr>
        <p:spPr>
          <a:xfrm>
            <a:off x="-11456" y="1381152"/>
            <a:ext cx="9108503" cy="3782886"/>
          </a:xfrm>
          <a:prstGeom prst="flowChartPunchedCar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bg2"/>
              </a:gs>
              <a:gs pos="79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153397" y="2219369"/>
            <a:ext cx="1368153" cy="965216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11456" y="-24000"/>
            <a:ext cx="9155456" cy="499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36420" y="-34148"/>
            <a:ext cx="924831" cy="5414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188" y="-36906"/>
            <a:ext cx="932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Статистические данные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609" y="1344898"/>
            <a:ext cx="6282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/>
                </a:solidFill>
              </a:rPr>
              <a:t>Динамика численности девятиклассников с ЗПР</a:t>
            </a:r>
            <a:endParaRPr lang="ru-RU" sz="2200" b="1" dirty="0">
              <a:solidFill>
                <a:schemeClr val="accent4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575131" y="1399667"/>
            <a:ext cx="510771" cy="1368151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2224982" y="1461771"/>
            <a:ext cx="543974" cy="126713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8213" y="1806184"/>
            <a:ext cx="10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03434"/>
                </a:solidFill>
              </a:rPr>
              <a:t>2017</a:t>
            </a:r>
            <a:endParaRPr lang="ru-RU" sz="2400" b="1" dirty="0">
              <a:solidFill>
                <a:srgbClr val="90343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7393" y="1798597"/>
            <a:ext cx="10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2018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1863402" y="2407600"/>
            <a:ext cx="1260141" cy="750744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2811" y="2625775"/>
            <a:ext cx="124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03434"/>
                </a:solidFill>
              </a:rPr>
              <a:t>1 521</a:t>
            </a:r>
            <a:r>
              <a:rPr lang="en-US" sz="2000" b="1" dirty="0" smtClean="0">
                <a:solidFill>
                  <a:srgbClr val="903434"/>
                </a:solidFill>
              </a:rPr>
              <a:t> </a:t>
            </a:r>
            <a:r>
              <a:rPr lang="ru-RU" b="1" dirty="0" smtClean="0">
                <a:solidFill>
                  <a:srgbClr val="903434"/>
                </a:solidFill>
              </a:rPr>
              <a:t>чел.</a:t>
            </a:r>
            <a:endParaRPr lang="ru-RU" sz="2000" b="1" dirty="0">
              <a:solidFill>
                <a:srgbClr val="90343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9302" y="2632445"/>
            <a:ext cx="145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1 419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чел.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569809" y="2644944"/>
            <a:ext cx="259493" cy="401825"/>
          </a:xfrm>
          <a:prstGeom prst="downArrow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61303" y="3224050"/>
            <a:ext cx="567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Диагноз ЗПР установлен </a:t>
            </a:r>
            <a:r>
              <a:rPr lang="ru-RU" b="1" u="sng" dirty="0">
                <a:solidFill>
                  <a:srgbClr val="CC0000"/>
                </a:solidFill>
              </a:rPr>
              <a:t>впервые в 9 классе</a:t>
            </a:r>
          </a:p>
        </p:txBody>
      </p:sp>
      <p:sp>
        <p:nvSpPr>
          <p:cNvPr id="32" name="Пятиугольник 31"/>
          <p:cNvSpPr/>
          <p:nvPr/>
        </p:nvSpPr>
        <p:spPr>
          <a:xfrm rot="5400000">
            <a:off x="3400814" y="3006438"/>
            <a:ext cx="473830" cy="1796884"/>
          </a:xfrm>
          <a:prstGeom prst="homePlate">
            <a:avLst/>
          </a:prstGeom>
          <a:solidFill>
            <a:srgbClr val="B0829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167790" y="3609730"/>
            <a:ext cx="103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2018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358339" y="4074690"/>
            <a:ext cx="1749054" cy="949777"/>
          </a:xfrm>
          <a:prstGeom prst="flowChartMagneticDisk">
            <a:avLst/>
          </a:prstGeom>
          <a:solidFill>
            <a:srgbClr val="B0829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2778243" y="4212097"/>
            <a:ext cx="1648680" cy="819563"/>
          </a:xfrm>
          <a:prstGeom prst="flowChartMagneticDisk">
            <a:avLst/>
          </a:prstGeom>
          <a:solidFill>
            <a:srgbClr val="B0829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82687" y="4467186"/>
            <a:ext cx="17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</a:rPr>
              <a:t>629 </a:t>
            </a:r>
            <a:r>
              <a:rPr lang="ru-RU" b="1" dirty="0" smtClean="0">
                <a:solidFill>
                  <a:srgbClr val="CC0000"/>
                </a:solidFill>
              </a:rPr>
              <a:t>чел</a:t>
            </a:r>
            <a:r>
              <a:rPr lang="ru-RU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45001" y="4487730"/>
            <a:ext cx="165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119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чел.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313071" y="4473628"/>
            <a:ext cx="259493" cy="401825"/>
          </a:xfrm>
          <a:prstGeom prst="downArrow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иугольник 30"/>
          <p:cNvSpPr/>
          <p:nvPr/>
        </p:nvSpPr>
        <p:spPr>
          <a:xfrm rot="5400000">
            <a:off x="994700" y="3085285"/>
            <a:ext cx="529111" cy="1696274"/>
          </a:xfrm>
          <a:prstGeom prst="homePlate">
            <a:avLst/>
          </a:prstGeom>
          <a:solidFill>
            <a:srgbClr val="B0829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30516" y="3659088"/>
            <a:ext cx="121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2017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114188" y="732940"/>
            <a:ext cx="1604936" cy="58638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02002" y="760787"/>
            <a:ext cx="11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ОВЗ - 9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61732" y="768965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4,1 </a:t>
            </a:r>
            <a:r>
              <a:rPr lang="ru-RU" sz="2400" b="1" dirty="0">
                <a:solidFill>
                  <a:srgbClr val="800000"/>
                </a:solidFill>
              </a:rPr>
              <a:t>% 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4954298" y="732141"/>
            <a:ext cx="1604936" cy="587186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117162" y="807665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ОВЗ - 11</a:t>
            </a:r>
          </a:p>
        </p:txBody>
      </p:sp>
      <p:sp>
        <p:nvSpPr>
          <p:cNvPr id="47" name="Блок-схема: магнитный диск 46"/>
          <p:cNvSpPr/>
          <p:nvPr/>
        </p:nvSpPr>
        <p:spPr>
          <a:xfrm>
            <a:off x="2794830" y="700333"/>
            <a:ext cx="1578387" cy="616956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396415" y="423631"/>
            <a:ext cx="2385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общего числа участников</a:t>
            </a:r>
            <a:endParaRPr lang="ru-RU" sz="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endParaRPr lang="ru-RU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endParaRPr lang="ru-RU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rgbClr val="903434"/>
                </a:solidFill>
              </a:rPr>
              <a:t>2 330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56 848</a:t>
            </a:r>
          </a:p>
        </p:txBody>
      </p:sp>
      <p:sp>
        <p:nvSpPr>
          <p:cNvPr id="49" name="Блок-схема: магнитный диск 48"/>
          <p:cNvSpPr/>
          <p:nvPr/>
        </p:nvSpPr>
        <p:spPr>
          <a:xfrm>
            <a:off x="7251710" y="777803"/>
            <a:ext cx="1545366" cy="532551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824308" y="471153"/>
            <a:ext cx="2452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общего числа участников</a:t>
            </a:r>
          </a:p>
          <a:p>
            <a:pPr algn="ctr">
              <a:lnSpc>
                <a:spcPts val="1500"/>
              </a:lnSpc>
            </a:pPr>
            <a:endParaRPr lang="en-US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endParaRPr lang="ru-RU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434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22 255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31427" y="762185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2 % </a:t>
            </a:r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3554298" y="2169276"/>
            <a:ext cx="1260141" cy="989068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554298" y="2625775"/>
            <a:ext cx="141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1601</a:t>
            </a: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r>
              <a:rPr lang="ru-RU" b="1" dirty="0" smtClean="0">
                <a:solidFill>
                  <a:srgbClr val="CC0000"/>
                </a:solidFill>
              </a:rPr>
              <a:t>чел.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 rot="5400000">
            <a:off x="3939729" y="1425105"/>
            <a:ext cx="517087" cy="12879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583785" y="1820311"/>
            <a:ext cx="2047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C0000"/>
                </a:solidFill>
              </a:rPr>
              <a:t>01.09.2018</a:t>
            </a:r>
            <a:endParaRPr lang="ru-RU" sz="1900" b="1" dirty="0">
              <a:solidFill>
                <a:srgbClr val="CC00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0800000">
            <a:off x="3233263" y="2207641"/>
            <a:ext cx="259493" cy="401825"/>
          </a:xfrm>
          <a:prstGeom prst="downArrow">
            <a:avLst/>
          </a:prstGeom>
          <a:solidFill>
            <a:srgbClr val="C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89263"/>
              </p:ext>
            </p:extLst>
          </p:nvPr>
        </p:nvGraphicFramePr>
        <p:xfrm>
          <a:off x="4932523" y="1789419"/>
          <a:ext cx="4130839" cy="3253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575"/>
                <a:gridCol w="1152128"/>
                <a:gridCol w="1224136"/>
              </a:tblGrid>
              <a:tr h="998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22" marR="7522" marT="7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Число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9-классников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ЗПР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sng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r>
                        <a:rPr lang="ru-RU" sz="1200" b="1" u="sng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u="sng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2018 году</a:t>
                      </a:r>
                      <a:endParaRPr lang="ru-RU" sz="1200" b="1" i="0" u="sng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Число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9-классников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 ЗПР по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состоянию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на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01.09.2018 года</a:t>
                      </a:r>
                      <a:endParaRPr lang="ru-RU" sz="1200" b="1" kern="1200" dirty="0">
                        <a:solidFill>
                          <a:srgbClr val="CC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22" marR="7522" marT="7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г. Сочи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Апшеронский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Выселковский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Гулькевичский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Динской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Ейский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Кавказский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Красноармейский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76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Приморско-Ахтарский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01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Тихорецкий р-н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2" marR="7522" marT="752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4029" y="4142949"/>
            <a:ext cx="7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6724B"/>
                </a:solidFill>
              </a:rPr>
              <a:t>- 33%</a:t>
            </a:r>
            <a:endParaRPr lang="ru-RU" b="1" dirty="0">
              <a:solidFill>
                <a:srgbClr val="467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3294" y="-13197"/>
            <a:ext cx="9147294" cy="641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12080"/>
            <a:ext cx="974895" cy="616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527" y="7111"/>
            <a:ext cx="932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ОО с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признаками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необъективных результатов ВПР,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выпускники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которых с ЗПР показали высокие результаты на ГВЭ в 2018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году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96350"/>
              </p:ext>
            </p:extLst>
          </p:nvPr>
        </p:nvGraphicFramePr>
        <p:xfrm>
          <a:off x="99844" y="648870"/>
          <a:ext cx="4498340" cy="438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87"/>
                <a:gridCol w="1798553"/>
              </a:tblGrid>
              <a:tr h="33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03434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100" dirty="0">
                        <a:solidFill>
                          <a:srgbClr val="90343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03434"/>
                          </a:solidFill>
                          <a:effectLst/>
                        </a:rPr>
                        <a:t>№ ОО</a:t>
                      </a:r>
                      <a:endParaRPr lang="ru-RU" sz="1100" dirty="0">
                        <a:solidFill>
                          <a:srgbClr val="90343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город-курорт Анапа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10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город-курорт Геленджик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9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город Краснодар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38, № 76, № 80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Абинский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17 , № 34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Апшеронский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№13 , № 16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Брюховецкий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9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Выселковский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№15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Гулькевичский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9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Динской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10, № 13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Ейский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5, № 25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Кавказский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№14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Калининский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8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13931"/>
              </p:ext>
            </p:extLst>
          </p:nvPr>
        </p:nvGraphicFramePr>
        <p:xfrm>
          <a:off x="4660616" y="648874"/>
          <a:ext cx="4427984" cy="438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1691680"/>
              </a:tblGrid>
              <a:tr h="33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903434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100" dirty="0">
                        <a:solidFill>
                          <a:srgbClr val="90343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03434"/>
                          </a:solidFill>
                          <a:effectLst/>
                        </a:rPr>
                        <a:t>№ ОО</a:t>
                      </a:r>
                      <a:endParaRPr lang="ru-RU" sz="1100" b="1" dirty="0">
                        <a:solidFill>
                          <a:srgbClr val="90343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Кореновский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15 , № 39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Красноармейский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№18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Крымский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12, № 62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Курганинский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4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Ленинградский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11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Новокубанский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12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Приморско-Ахтарский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4 , № 9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Славянский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7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Тбилисский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6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Темрюкский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4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Тихорецкий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 22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Туапсинский район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№2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949" y="1347614"/>
            <a:ext cx="876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218" y="-13198"/>
            <a:ext cx="9147294" cy="621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913430" y="59695"/>
            <a:ext cx="7488834" cy="1037188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algn="ctr" defTabSz="1606875" rtl="0" eaLnBrk="1" latinLnBrk="0" hangingPunct="1">
              <a:spcBef>
                <a:spcPct val="0"/>
              </a:spcBef>
              <a:buNone/>
              <a:defRPr sz="77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Взаимодействие ОО и ПМПК</a:t>
            </a:r>
            <a:endParaRPr lang="ru-RU" sz="2400" b="1" dirty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68713" y="51471"/>
            <a:ext cx="902887" cy="570733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107504" y="686873"/>
            <a:ext cx="8928992" cy="4333149"/>
          </a:xfrm>
          <a:prstGeom prst="frame">
            <a:avLst>
              <a:gd name="adj1" fmla="val 48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5008" y="576864"/>
            <a:ext cx="369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Образовательная организация:</a:t>
            </a:r>
          </a:p>
        </p:txBody>
      </p:sp>
      <p:sp>
        <p:nvSpPr>
          <p:cNvPr id="16" name="Блок-схема: данные 15"/>
          <p:cNvSpPr/>
          <p:nvPr/>
        </p:nvSpPr>
        <p:spPr>
          <a:xfrm>
            <a:off x="488339" y="1315167"/>
            <a:ext cx="2635786" cy="1337387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4822" y="1288713"/>
            <a:ext cx="2129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организует деятельность консилиума ПМПК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выявлению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детей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 ОВЗ</a:t>
            </a:r>
          </a:p>
        </p:txBody>
      </p:sp>
      <p:pic>
        <p:nvPicPr>
          <p:cNvPr id="10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031">
            <a:off x="754796" y="996539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данные 17"/>
          <p:cNvSpPr/>
          <p:nvPr/>
        </p:nvSpPr>
        <p:spPr>
          <a:xfrm>
            <a:off x="3184322" y="1288713"/>
            <a:ext cx="2732415" cy="1337387"/>
          </a:xfrm>
          <a:prstGeom prst="flowChartInputOutp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2896" y="1404883"/>
            <a:ext cx="2358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организует информационно - разъяснительную работу с родителями</a:t>
            </a:r>
          </a:p>
        </p:txBody>
      </p:sp>
      <p:pic>
        <p:nvPicPr>
          <p:cNvPr id="9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031">
            <a:off x="3439418" y="996537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данные 18"/>
          <p:cNvSpPr/>
          <p:nvPr/>
        </p:nvSpPr>
        <p:spPr>
          <a:xfrm>
            <a:off x="5916738" y="1274799"/>
            <a:ext cx="2635786" cy="1337387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98819" y="1404883"/>
            <a:ext cx="2071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направляет пакет документов в муниципальную ПМПК</a:t>
            </a:r>
          </a:p>
        </p:txBody>
      </p:sp>
      <p:pic>
        <p:nvPicPr>
          <p:cNvPr id="21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031">
            <a:off x="6193358" y="969234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данные 21"/>
          <p:cNvSpPr/>
          <p:nvPr/>
        </p:nvSpPr>
        <p:spPr>
          <a:xfrm>
            <a:off x="256568" y="3076144"/>
            <a:ext cx="2484503" cy="1337387"/>
          </a:xfrm>
          <a:prstGeom prst="flowChartInputOutp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данные 22"/>
          <p:cNvSpPr/>
          <p:nvPr/>
        </p:nvSpPr>
        <p:spPr>
          <a:xfrm>
            <a:off x="5349603" y="2801781"/>
            <a:ext cx="2917868" cy="1927974"/>
          </a:xfrm>
          <a:prstGeom prst="flowChartInputOutp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212" y="3072300"/>
            <a:ext cx="1984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организует обучение ребенка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соответствии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заключением ПМПК</a:t>
            </a:r>
          </a:p>
        </p:txBody>
      </p:sp>
      <p:pic>
        <p:nvPicPr>
          <p:cNvPr id="25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031">
            <a:off x="2356291" y="2889428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22001" y="2733908"/>
            <a:ext cx="2165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направляет пакет документов ответственному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проведение ГИА-9 в МОУО для внесения их в РИС, ФИС и организации особых условий в ППЭ</a:t>
            </a:r>
          </a:p>
        </p:txBody>
      </p:sp>
      <p:pic>
        <p:nvPicPr>
          <p:cNvPr id="27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031">
            <a:off x="8006646" y="2581255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Блок-схема: данные 27"/>
          <p:cNvSpPr/>
          <p:nvPr/>
        </p:nvSpPr>
        <p:spPr>
          <a:xfrm>
            <a:off x="2547736" y="2801781"/>
            <a:ext cx="3011117" cy="1941889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45846" y="2742202"/>
            <a:ext cx="2643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осуществляет взаимодействие с муниципальной ПМПК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получения ребенком заключения ПМПК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рекомендациями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особых условиях проведения ГИА</a:t>
            </a:r>
          </a:p>
        </p:txBody>
      </p:sp>
      <p:pic>
        <p:nvPicPr>
          <p:cNvPr id="30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031">
            <a:off x="5136666" y="2671144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294" y="-13198"/>
            <a:ext cx="9147294" cy="88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051858" y="912655"/>
            <a:ext cx="7984638" cy="4107368"/>
          </a:xfrm>
          <a:prstGeom prst="snip2Diag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0000"/>
                </a:schemeClr>
              </a:gs>
              <a:gs pos="38000">
                <a:schemeClr val="accent1">
                  <a:lumMod val="40000"/>
                  <a:lumOff val="60000"/>
                  <a:alpha val="50000"/>
                </a:schemeClr>
              </a:gs>
              <a:gs pos="72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12"/>
            <a:ext cx="8580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Письма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министерства образования, науки и молодёжной политики Краснодарского края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2018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года №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47-01-13-24759/18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10.12. 2018 №47-01-13-24881/18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51471"/>
            <a:ext cx="1218640" cy="770327"/>
          </a:xfrm>
          <a:prstGeom prst="rect">
            <a:avLst/>
          </a:prstGeom>
        </p:spPr>
      </p:pic>
      <p:pic>
        <p:nvPicPr>
          <p:cNvPr id="28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" y="1065953"/>
            <a:ext cx="834329" cy="8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" y="2361661"/>
            <a:ext cx="814544" cy="8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" y="3656857"/>
            <a:ext cx="800115" cy="8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8102" y="947230"/>
            <a:ext cx="7554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400" b="1" dirty="0" smtClean="0">
                <a:solidFill>
                  <a:srgbClr val="0070C0"/>
                </a:solidFill>
              </a:rPr>
              <a:t>для </a:t>
            </a:r>
            <a:r>
              <a:rPr lang="ru-RU" sz="1400" b="1" dirty="0">
                <a:solidFill>
                  <a:srgbClr val="0070C0"/>
                </a:solidFill>
              </a:rPr>
              <a:t>детей-инвалидов и инвалидов – справки МСЭ об установлении инвалидности должны быть датированы до момента подачи заявления. В случае окончания действия срока инвалидности после 1 февраля (на ГИА - </a:t>
            </a:r>
            <a:r>
              <a:rPr lang="ru-RU" sz="1400" b="1" dirty="0" smtClean="0">
                <a:solidFill>
                  <a:srgbClr val="0070C0"/>
                </a:solidFill>
              </a:rPr>
              <a:t>11 </a:t>
            </a:r>
            <a:r>
              <a:rPr lang="ru-RU" sz="1400" b="1" dirty="0">
                <a:solidFill>
                  <a:srgbClr val="0070C0"/>
                </a:solidFill>
              </a:rPr>
              <a:t>классов) и 1 марта (на ГИА - 9) представляется копия новой справки МСЭ об установлении или продлении действия инвалидности до начала периода сдачи экзаменов</a:t>
            </a:r>
            <a:r>
              <a:rPr lang="ru-RU" sz="14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algn="just">
              <a:buAutoNum type="arabicParenR"/>
            </a:pPr>
            <a:endParaRPr lang="ru-RU" sz="6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Если необходимо создание специальных условий в ППЭ, дополнительно представляется заключение ПМПК (срок действия заключения - 1 год).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414" y="2715766"/>
            <a:ext cx="7425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903434"/>
                </a:solidFill>
              </a:rPr>
              <a:t>2) для остальных категорий лиц с ОВЗ представляется заключение ПМПК, содержащее необходимые рекомендации о специальных условиях сдачи ГИА, и заключение врачебной комиссии, на основании которого выдана справка ПМПК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923" y="357986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3)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для обучающихся, имеющих медицинские показания для обучения на дому, необходимо предоставить соответствующие рекомендации ПМПК, заключение врачебной комиссии, на основании которого выдана справка ПМПК, приказ об организации обучения на дому в 2018-2019 учебном году</a:t>
            </a:r>
          </a:p>
        </p:txBody>
      </p:sp>
      <p:pic>
        <p:nvPicPr>
          <p:cNvPr id="12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11" y="1000765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карточка 20"/>
          <p:cNvSpPr/>
          <p:nvPr/>
        </p:nvSpPr>
        <p:spPr>
          <a:xfrm>
            <a:off x="4499992" y="871681"/>
            <a:ext cx="4499012" cy="1137293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15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294" y="0"/>
            <a:ext cx="9147294" cy="774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64669"/>
            <a:ext cx="902887" cy="570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8109" y="181544"/>
            <a:ext cx="423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Заключение ПМПК Крыловского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995686"/>
            <a:ext cx="89847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нутый угол 14"/>
          <p:cNvSpPr/>
          <p:nvPr/>
        </p:nvSpPr>
        <p:spPr>
          <a:xfrm>
            <a:off x="151584" y="955867"/>
            <a:ext cx="4025352" cy="3500681"/>
          </a:xfrm>
          <a:prstGeom prst="foldedCorner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418829" y="3787196"/>
            <a:ext cx="3403772" cy="397208"/>
          </a:xfrm>
          <a:prstGeom prst="flowChartTerminator">
            <a:avLst/>
          </a:prstGeom>
          <a:noFill/>
          <a:ln>
            <a:solidFill>
              <a:srgbClr val="AF3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03848" y="3184240"/>
            <a:ext cx="1613042" cy="497025"/>
          </a:xfrm>
          <a:prstGeom prst="straightConnector1">
            <a:avLst/>
          </a:prstGeom>
          <a:ln w="38100">
            <a:solidFill>
              <a:srgbClr val="9034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карточка 16"/>
          <p:cNvSpPr/>
          <p:nvPr/>
        </p:nvSpPr>
        <p:spPr>
          <a:xfrm>
            <a:off x="4570353" y="2914357"/>
            <a:ext cx="4499012" cy="1550564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0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996" y="31544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Рекомендовано: организация питания и перерывов для проведения необходимых медико-профилактических процедур </a:t>
            </a:r>
            <a:endParaRPr lang="ru-RU" b="1" dirty="0" smtClean="0">
              <a:solidFill>
                <a:srgbClr val="800000"/>
              </a:solidFill>
            </a:endParaRPr>
          </a:p>
          <a:p>
            <a:r>
              <a:rPr lang="ru-RU" b="1" dirty="0" smtClean="0">
                <a:solidFill>
                  <a:srgbClr val="800000"/>
                </a:solidFill>
              </a:rPr>
              <a:t>(</a:t>
            </a:r>
            <a:r>
              <a:rPr lang="ru-RU" b="1" dirty="0">
                <a:solidFill>
                  <a:srgbClr val="800000"/>
                </a:solidFill>
              </a:rPr>
              <a:t>на основании заключения ВК)</a:t>
            </a: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9372" y="1203598"/>
            <a:ext cx="3463230" cy="387098"/>
          </a:xfrm>
          <a:prstGeom prst="flowChartTermina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40052" y="10858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Не указана территория, выдавшая заключение ПМПК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923928" y="1085898"/>
            <a:ext cx="646425" cy="186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4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карточка 13"/>
          <p:cNvSpPr/>
          <p:nvPr/>
        </p:nvSpPr>
        <p:spPr>
          <a:xfrm>
            <a:off x="6406741" y="900987"/>
            <a:ext cx="2590292" cy="1867754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294" y="0"/>
            <a:ext cx="9147294" cy="774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64669"/>
            <a:ext cx="902887" cy="57073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147476"/>
              </p:ext>
            </p:extLst>
          </p:nvPr>
        </p:nvGraphicFramePr>
        <p:xfrm>
          <a:off x="1243350" y="-153264"/>
          <a:ext cx="7920880" cy="112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766" y="179428"/>
            <a:ext cx="9129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 что рекомендует ВК?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2073943" y="889082"/>
            <a:ext cx="4238567" cy="3920139"/>
          </a:xfrm>
          <a:prstGeom prst="foldedCorner">
            <a:avLst/>
          </a:prstGeom>
          <a:blipFill>
            <a:blip r:embed="rId10"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986386"/>
            <a:ext cx="2821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Рекомендована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сдача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экзамена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ГИА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форме ГВЭ (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лечебно-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охранительный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режим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8" name="Блок-схема: карточка 17"/>
          <p:cNvSpPr/>
          <p:nvPr/>
        </p:nvSpPr>
        <p:spPr>
          <a:xfrm>
            <a:off x="85785" y="918896"/>
            <a:ext cx="1893927" cy="1477632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0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566" y="1123634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</a:rPr>
              <a:t>Отсутствует 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штамп 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организации 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здравоохранения</a:t>
            </a:r>
          </a:p>
        </p:txBody>
      </p:sp>
      <p:sp>
        <p:nvSpPr>
          <p:cNvPr id="19" name="Блок-схема: карточка 18"/>
          <p:cNvSpPr/>
          <p:nvPr/>
        </p:nvSpPr>
        <p:spPr>
          <a:xfrm>
            <a:off x="6439086" y="4083918"/>
            <a:ext cx="2557947" cy="740136"/>
          </a:xfrm>
          <a:prstGeom prst="flowChartPunchedCar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80980" y="4269320"/>
            <a:ext cx="2118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Нечитаемая печать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79712" y="1123634"/>
            <a:ext cx="669419" cy="0"/>
          </a:xfrm>
          <a:prstGeom prst="straightConnector1">
            <a:avLst/>
          </a:prstGeom>
          <a:ln w="38100">
            <a:solidFill>
              <a:srgbClr val="9034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37322" y="2139702"/>
            <a:ext cx="66941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69667" y="4515966"/>
            <a:ext cx="6694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31790"/>
            <a:ext cx="133164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107504" y="741942"/>
            <a:ext cx="3372234" cy="4306308"/>
          </a:xfrm>
          <a:prstGeom prst="foldedCorner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94" y="0"/>
            <a:ext cx="9147294" cy="6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64669"/>
            <a:ext cx="902887" cy="5707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9250" y="122233"/>
            <a:ext cx="367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Приказ гимназии № 6 города Сочи</a:t>
            </a:r>
          </a:p>
        </p:txBody>
      </p:sp>
      <p:sp>
        <p:nvSpPr>
          <p:cNvPr id="14" name="Блок-схема: карточка 13"/>
          <p:cNvSpPr/>
          <p:nvPr/>
        </p:nvSpPr>
        <p:spPr>
          <a:xfrm>
            <a:off x="4499992" y="871681"/>
            <a:ext cx="4499012" cy="1137293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53955" y="1145807"/>
            <a:ext cx="2935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Ссылка на недействующие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документы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Блок-схема: карточка 16"/>
          <p:cNvSpPr/>
          <p:nvPr/>
        </p:nvSpPr>
        <p:spPr>
          <a:xfrm>
            <a:off x="4499992" y="2346737"/>
            <a:ext cx="4499012" cy="1393034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0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18875" y="24036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Не утверждён учебный план </a:t>
            </a:r>
            <a:endParaRPr lang="ru-RU" b="1" dirty="0" smtClean="0">
              <a:solidFill>
                <a:srgbClr val="800000"/>
              </a:solidFill>
            </a:endParaRPr>
          </a:p>
          <a:p>
            <a:r>
              <a:rPr lang="ru-RU" b="1" dirty="0" smtClean="0">
                <a:solidFill>
                  <a:srgbClr val="800000"/>
                </a:solidFill>
              </a:rPr>
              <a:t>для обучающегося. 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То ли было домашнее обучение, то ли не было?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9" name="Блок-схема: карточка 18"/>
          <p:cNvSpPr/>
          <p:nvPr/>
        </p:nvSpPr>
        <p:spPr>
          <a:xfrm>
            <a:off x="4489698" y="3821793"/>
            <a:ext cx="4499012" cy="1137293"/>
          </a:xfrm>
          <a:prstGeom prst="flowChartPunchedCar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4067273"/>
            <a:ext cx="254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Не указаны должности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ответственных </a:t>
            </a:r>
            <a:r>
              <a:rPr lang="ru-RU" b="1" dirty="0">
                <a:solidFill>
                  <a:srgbClr val="7030A0"/>
                </a:solidFill>
              </a:rPr>
              <a:t>лиц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843808" y="1563638"/>
            <a:ext cx="1656184" cy="228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15816" y="2346737"/>
            <a:ext cx="1584176" cy="729069"/>
          </a:xfrm>
          <a:prstGeom prst="straightConnector1">
            <a:avLst/>
          </a:prstGeom>
          <a:ln w="38100">
            <a:solidFill>
              <a:srgbClr val="8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70777" y="2777434"/>
            <a:ext cx="1718921" cy="1738532"/>
          </a:xfrm>
          <a:prstGeom prst="straightConnector1">
            <a:avLst/>
          </a:prstGeom>
          <a:ln w="38100">
            <a:solidFill>
              <a:schemeClr val="accent4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294" y="0"/>
            <a:ext cx="9147294" cy="56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6874" y="-7590"/>
            <a:ext cx="902887" cy="5707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17304" y="83192"/>
            <a:ext cx="306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Приказ СОШ№13 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Армавир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83718"/>
            <a:ext cx="165618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395536" y="641536"/>
            <a:ext cx="3417426" cy="4408700"/>
          </a:xfrm>
          <a:prstGeom prst="foldedCorner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Блок-схема: карточка 12"/>
          <p:cNvSpPr/>
          <p:nvPr/>
        </p:nvSpPr>
        <p:spPr>
          <a:xfrm>
            <a:off x="4473302" y="1953360"/>
            <a:ext cx="4499012" cy="1986542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0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4537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Учебный план для обучающегося не утверждён, но определена учебная нагрузка учителям в месячных часах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12962" y="3075806"/>
            <a:ext cx="687030" cy="0"/>
          </a:xfrm>
          <a:prstGeom prst="straightConnector1">
            <a:avLst/>
          </a:prstGeom>
          <a:ln w="38100">
            <a:solidFill>
              <a:srgbClr val="8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5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карточка 12"/>
          <p:cNvSpPr/>
          <p:nvPr/>
        </p:nvSpPr>
        <p:spPr>
          <a:xfrm>
            <a:off x="5472100" y="786943"/>
            <a:ext cx="3671900" cy="1222031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787313"/>
            <a:ext cx="2647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документ без реквизитов, штампов, печатей, невозможно расшифровать подписи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294" y="0"/>
            <a:ext cx="9147294" cy="56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6874" y="-7590"/>
            <a:ext cx="902887" cy="5707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9899" y="77330"/>
            <a:ext cx="717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Справка ВК учреждения здравоохранения Красноармейского района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923678"/>
            <a:ext cx="30963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107504" y="769232"/>
            <a:ext cx="5140648" cy="4134954"/>
          </a:xfrm>
          <a:prstGeom prst="foldedCorner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95936" y="1779662"/>
            <a:ext cx="147616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карточка 18"/>
          <p:cNvSpPr/>
          <p:nvPr/>
        </p:nvSpPr>
        <p:spPr>
          <a:xfrm>
            <a:off x="5472100" y="2455393"/>
            <a:ext cx="3671900" cy="1222031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0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56175" y="2604743"/>
            <a:ext cx="264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Диагноз: «Смешанное расстройство поведения и эмоций</a:t>
            </a:r>
            <a:r>
              <a:rPr lang="ru-RU" b="1" dirty="0" smtClean="0">
                <a:solidFill>
                  <a:srgbClr val="800000"/>
                </a:solidFill>
              </a:rPr>
              <a:t>»</a:t>
            </a:r>
            <a:endParaRPr lang="ru-RU" b="1" dirty="0">
              <a:solidFill>
                <a:srgbClr val="8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067944" y="2931790"/>
            <a:ext cx="1404156" cy="0"/>
          </a:xfrm>
          <a:prstGeom prst="straightConnector1">
            <a:avLst/>
          </a:prstGeom>
          <a:ln w="38100">
            <a:solidFill>
              <a:srgbClr val="8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778624" y="3309145"/>
            <a:ext cx="244104" cy="218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7925" y="427694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F3F4A"/>
                </a:solidFill>
              </a:rPr>
              <a:t>С лёгкостью заверен ? </a:t>
            </a:r>
          </a:p>
          <a:p>
            <a:pPr algn="ctr"/>
            <a:r>
              <a:rPr lang="ru-RU" sz="2400" b="1" dirty="0" smtClean="0">
                <a:solidFill>
                  <a:srgbClr val="AF3F4A"/>
                </a:solidFill>
              </a:rPr>
              <a:t>документ непонятного происхождения!</a:t>
            </a:r>
            <a:endParaRPr lang="ru-RU" sz="2400" b="1" dirty="0">
              <a:solidFill>
                <a:srgbClr val="AF3F4A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737417" y="2125438"/>
            <a:ext cx="288032" cy="1008112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документ 11"/>
          <p:cNvSpPr/>
          <p:nvPr/>
        </p:nvSpPr>
        <p:spPr>
          <a:xfrm>
            <a:off x="184222" y="771551"/>
            <a:ext cx="2592290" cy="2081152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  <p:pic>
        <p:nvPicPr>
          <p:cNvPr id="13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1" y="810243"/>
            <a:ext cx="339121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76" y="0"/>
            <a:ext cx="9147294" cy="631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Федеральные нормативные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методические документы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0" y="-14069"/>
            <a:ext cx="1068624" cy="675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10" y="862119"/>
            <a:ext cx="24458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ФЕДЕРАЛЬНЫЙ </a:t>
            </a:r>
            <a:endParaRPr lang="ru-RU" sz="1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ЗАКОН</a:t>
            </a:r>
            <a:endParaRPr lang="ru-RU" sz="1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29.12. 2012 № 273-ФЗ                </a:t>
            </a:r>
          </a:p>
          <a:p>
            <a:pPr algn="ctr">
              <a:tabLst>
                <a:tab pos="1346597" algn="l"/>
              </a:tabLst>
            </a:pPr>
            <a:endParaRPr lang="ru-RU" sz="800" dirty="0">
              <a:latin typeface="+mj-lt"/>
              <a:cs typeface="Times New Roman" panose="02020603050405020304" pitchFamily="18" charset="0"/>
            </a:endParaRPr>
          </a:p>
          <a:p>
            <a:pPr algn="ctr">
              <a:tabLst>
                <a:tab pos="1346597" algn="l"/>
              </a:tabLs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образовании в Российской Федерации» </a:t>
            </a: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2971336" y="771551"/>
            <a:ext cx="3300544" cy="2085787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2926" y="782358"/>
            <a:ext cx="36712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 и науки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25.12.2013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№</a:t>
            </a:r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 1394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утверждении Порядка проведения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государственной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итоговой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аттестации по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образовательным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программам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основного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общего образования» </a:t>
            </a: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6420601" y="771551"/>
            <a:ext cx="2679290" cy="2081152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5313" y="767681"/>
            <a:ext cx="27233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 и науки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Российской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20.09.2013 г. № 1082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утверждении Положения                                о психолого-медико-педагогической комиссии»</a:t>
            </a:r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178492" y="2959435"/>
            <a:ext cx="2598020" cy="2184131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1998" y="2955321"/>
            <a:ext cx="3058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 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61950"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науки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Российской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ПИСЬМО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09.04.2014 г. № НТ-392/07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26670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итоговой аттестации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обучающихся </a:t>
            </a:r>
          </a:p>
          <a:p>
            <a:pPr marL="26670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с ограниченными возможностями</a:t>
            </a:r>
          </a:p>
          <a:p>
            <a:pPr marL="26670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здоровья» (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разъяснения позиции Минобрнауки РФ в части полномочий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6670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ПМПК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 вопросам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ГИА</a:t>
            </a:r>
          </a:p>
          <a:p>
            <a:pPr marL="26670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обучающихся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с ОВЗ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Блок-схема: документ 23"/>
          <p:cNvSpPr/>
          <p:nvPr/>
        </p:nvSpPr>
        <p:spPr>
          <a:xfrm>
            <a:off x="2934925" y="2955321"/>
            <a:ext cx="3300544" cy="2085787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8197" y="3020422"/>
            <a:ext cx="3671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 и науки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ПИСЬМО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23.05.2016  № ВК-1074/07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Методические рекомендации </a:t>
            </a:r>
          </a:p>
        </p:txBody>
      </p:sp>
      <p:pic>
        <p:nvPicPr>
          <p:cNvPr id="26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995765"/>
            <a:ext cx="339121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Блок-схема: документ 28"/>
          <p:cNvSpPr/>
          <p:nvPr/>
        </p:nvSpPr>
        <p:spPr>
          <a:xfrm>
            <a:off x="6420600" y="2959956"/>
            <a:ext cx="2679291" cy="208115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35469" y="2993830"/>
            <a:ext cx="31198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здравоохранения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30.06.2016 г.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№436н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180975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утверждении перечня заболеваний, наличие которых дает право на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обучение </a:t>
            </a:r>
          </a:p>
          <a:p>
            <a:pPr marL="180975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 основным общеобразовательным                                          программам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на дому»</a:t>
            </a:r>
          </a:p>
        </p:txBody>
      </p:sp>
      <p:pic>
        <p:nvPicPr>
          <p:cNvPr id="31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10243"/>
            <a:ext cx="339121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09" y="3018877"/>
            <a:ext cx="339121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" y="2985562"/>
            <a:ext cx="339121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38" y="789849"/>
            <a:ext cx="339121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1259632" y="1275606"/>
            <a:ext cx="6575821" cy="771549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algn="ctr" defTabSz="1606875" rtl="0" eaLnBrk="1" latinLnBrk="0" hangingPunct="1">
              <a:spcBef>
                <a:spcPct val="0"/>
              </a:spcBef>
              <a:buNone/>
              <a:defRPr sz="77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СПАСИБО ЗА ВНИМАНИЕ !</a:t>
            </a:r>
            <a:endParaRPr lang="ru-RU" sz="32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179512" y="123478"/>
            <a:ext cx="148089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окумент 13"/>
          <p:cNvSpPr/>
          <p:nvPr/>
        </p:nvSpPr>
        <p:spPr>
          <a:xfrm>
            <a:off x="146234" y="2860798"/>
            <a:ext cx="3019627" cy="237524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EF17-7590-4586-843F-A3222A79FA16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48" y="0"/>
            <a:ext cx="9125151" cy="622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Региональные нормативные и методические документы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51471"/>
            <a:ext cx="902887" cy="570733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146235" y="720187"/>
            <a:ext cx="3019627" cy="2140610"/>
          </a:xfrm>
          <a:prstGeom prst="flowChartDocument">
            <a:avLst/>
          </a:prstGeom>
          <a:solidFill>
            <a:srgbClr val="CDD3CD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275858" y="716728"/>
            <a:ext cx="3456382" cy="2129693"/>
          </a:xfrm>
          <a:prstGeom prst="flowChartDocument">
            <a:avLst/>
          </a:prstGeom>
          <a:solidFill>
            <a:srgbClr val="CDD3CD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863" y="906060"/>
            <a:ext cx="42319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образования,  науки</a:t>
            </a: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молодёжной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политики Краснодарского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30.09.2014 № 4303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утверждении документации,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регламентирующей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деятельность центральной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психолого-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медико-педагогической комиссии»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2461" y="3012450"/>
            <a:ext cx="39759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образования,  науки</a:t>
            </a: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молодёжной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политики Краснодарского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ПИСЬМО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10.12.2018 № 47-01-13-24881/18</a:t>
            </a:r>
            <a:endParaRPr lang="ru-RU" sz="1200" b="1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600" b="1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  <a:p>
            <a:pPr indent="447675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 мониторинге документов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обучающихся</a:t>
            </a:r>
          </a:p>
          <a:p>
            <a:pPr indent="447675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11(12) классов на прохождение ГИА по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indent="447675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образовательным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программам основного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indent="447675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общего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образования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форме ГВЭ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2019 году»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3275857" y="2846421"/>
            <a:ext cx="3456384" cy="238962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726" y="2971772"/>
            <a:ext cx="36712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образования,  науки</a:t>
            </a: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молодёжной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политики Краснодарского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ПИСЬМО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07.12.2018 </a:t>
            </a:r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47-01-13-24759/18</a:t>
            </a:r>
            <a:endParaRPr lang="ru-RU" sz="1200" b="1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 мониторинге документов обучающихся 9 классов, планирующих прохождение ГИА по образовательным программам основного общего образования в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форме ГВЭ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и/или ОГЭ, ГВЭ в особых условиях в 2019 году»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4296" y="1020639"/>
            <a:ext cx="35978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образования,  науки</a:t>
            </a: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молодёжной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политики Краснодарского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20.09.2013 г.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1082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утверждении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Положения </a:t>
            </a:r>
          </a:p>
          <a:p>
            <a:pPr marL="36195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 психолого-медико-педагогической </a:t>
            </a:r>
          </a:p>
          <a:p>
            <a:pPr marL="36195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комиссии»</a:t>
            </a:r>
          </a:p>
          <a:p>
            <a:pPr algn="ctr"/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Picture 4" descr="ГербКубани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9956" y="769247"/>
            <a:ext cx="276383" cy="3501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4" descr="ГербКубани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34236" y="769247"/>
            <a:ext cx="276383" cy="3501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4" descr="ГербКубани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9955" y="2882084"/>
            <a:ext cx="276383" cy="3501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4" descr="ГербКубани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47082" y="2864288"/>
            <a:ext cx="276383" cy="3501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Блок-схема: документ 18"/>
          <p:cNvSpPr/>
          <p:nvPr/>
        </p:nvSpPr>
        <p:spPr>
          <a:xfrm>
            <a:off x="6842236" y="716728"/>
            <a:ext cx="2301764" cy="4507089"/>
          </a:xfrm>
          <a:prstGeom prst="flowChartDocument">
            <a:avLst/>
          </a:prstGeom>
          <a:solidFill>
            <a:schemeClr val="bg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1372" y="716728"/>
            <a:ext cx="2411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Министерство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образования,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науки</a:t>
            </a: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молодёжной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политики Краснодарского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sz="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от 29.05.2017 </a:t>
            </a:r>
            <a:r>
              <a:rPr lang="ru-RU" sz="1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 № 2243</a:t>
            </a:r>
          </a:p>
          <a:p>
            <a:pPr algn="ctr"/>
            <a:endParaRPr lang="ru-RU" sz="600" b="1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  <a:p>
            <a:pPr marL="85725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«Об утверждении Порядка регламентации и оформления отношений государственной и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муниципальной </a:t>
            </a:r>
          </a:p>
          <a:p>
            <a:pPr marL="85725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образовательной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организации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5725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родителей (законных представителей) обучающихся, нуждающихся в длительном лечении, а также 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детей-инвалидов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в части организации обучения по основным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общеобразовательным программам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на дому или в медицинских организациях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" name="Picture 4" descr="ГербКубани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77398" y="759017"/>
            <a:ext cx="276383" cy="3501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29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3294" y="-13198"/>
            <a:ext cx="9147294" cy="811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46239"/>
              </p:ext>
            </p:extLst>
          </p:nvPr>
        </p:nvGraphicFramePr>
        <p:xfrm>
          <a:off x="2987824" y="927643"/>
          <a:ext cx="5976664" cy="274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51471"/>
            <a:ext cx="974895" cy="616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17490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Лицо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 ограниченными возможностями здоровья </a:t>
            </a:r>
            <a:r>
              <a:rPr lang="ru-RU" sz="2400" b="1" dirty="0">
                <a:ln w="10541" cmpd="sng">
                  <a:solidFill>
                    <a:srgbClr val="333399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2" y="1070131"/>
            <a:ext cx="771771" cy="7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7" y="1072913"/>
            <a:ext cx="745426" cy="7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7" y="1072913"/>
            <a:ext cx="768234" cy="7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1" y="1957384"/>
            <a:ext cx="7496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40" y="1957384"/>
            <a:ext cx="721533" cy="75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13" y="1957384"/>
            <a:ext cx="742718" cy="7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1" y="2787774"/>
            <a:ext cx="758653" cy="7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" y="2792512"/>
            <a:ext cx="719603" cy="7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01" y="3670596"/>
            <a:ext cx="819426" cy="74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59" y="2879106"/>
            <a:ext cx="749672" cy="7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3" y="3670596"/>
            <a:ext cx="781050" cy="73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3" y="3670596"/>
            <a:ext cx="771771" cy="72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7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294" y="-13197"/>
            <a:ext cx="9147294" cy="641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0009" y="8812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Специальные условия для получения образования: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76122"/>
            <a:ext cx="7356693" cy="38292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специальных образовательных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методов обучения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воспитания;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 учебников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учебных пособий и дидактических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материалов;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 специальных технических средств обучения коллективного и индивидуального пользования;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предоставление услуг ассистента (помощника), оказывающего обучающимся необходимую техническую помощь;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предоставление услуг тьютора;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проведение групповых и индивидуальных коррекционных занятий;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доступа в здания организаций, осуществляющих образовательную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деятельность;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другие условия, без которых невозможно или затруднено освоение образовательных программ обучающимися с ОВЗ.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49098"/>
            <a:ext cx="879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Письмо Минобрнауки России от 23.05.2016 № ВК-1074/07 «О совершенствовании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600" b="1" dirty="0">
                <a:solidFill>
                  <a:srgbClr val="002060"/>
                </a:solidFill>
              </a:rPr>
              <a:t>психолого-медико-педагогической комиссии»  от 23 мая 2016 г. N ВК-1074/07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9955" y="-13197"/>
            <a:ext cx="974895" cy="616251"/>
          </a:xfrm>
          <a:prstGeom prst="rect">
            <a:avLst/>
          </a:prstGeom>
        </p:spPr>
      </p:pic>
      <p:pic>
        <p:nvPicPr>
          <p:cNvPr id="9" name="Picture 4" descr="http://www.bnoahide.com/wp-content/uploads/2017/04/Logomakr_6FHnLF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4764" y="2735171"/>
            <a:ext cx="935245" cy="9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host.kr.ua/images/instructi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5715" y="1537430"/>
            <a:ext cx="835341" cy="8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cdn.pixabay.com/photo/2016/10/08/18/35/help-1724288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3870" y="3989600"/>
            <a:ext cx="857038" cy="85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знак завершения 7"/>
          <p:cNvSpPr/>
          <p:nvPr/>
        </p:nvSpPr>
        <p:spPr>
          <a:xfrm>
            <a:off x="322085" y="766078"/>
            <a:ext cx="7053730" cy="94450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3294" y="-13197"/>
            <a:ext cx="9147294" cy="641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12080"/>
            <a:ext cx="974895" cy="616251"/>
          </a:xfrm>
          <a:prstGeom prst="rect">
            <a:avLst/>
          </a:prstGeom>
        </p:spPr>
      </p:pic>
      <p:pic>
        <p:nvPicPr>
          <p:cNvPr id="13" name="Picture 18" descr="http://mixmainemedia.com/sites/default/files/time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65" y="2813994"/>
            <a:ext cx="973829" cy="10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cons.veryicon.com/png/System/Icons8%20Metro%20Style/Charts%20Negative%20dynami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5233"/>
          <a:stretch/>
        </p:blipFill>
        <p:spPr bwMode="auto">
          <a:xfrm>
            <a:off x="7423919" y="614327"/>
            <a:ext cx="927626" cy="11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78455" y="11191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7840" y="12250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4" y="4066592"/>
            <a:ext cx="986245" cy="95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6200"/>
            <a:ext cx="800360" cy="73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96" y="123478"/>
            <a:ext cx="932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Условия, которые могут быть обеспечены обучающемуся на ГИА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242" y="741113"/>
            <a:ext cx="6965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п.4 Порядка: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Возможность </a:t>
            </a:r>
            <a:r>
              <a:rPr lang="ru-RU" b="1" dirty="0">
                <a:solidFill>
                  <a:schemeClr val="bg1"/>
                </a:solidFill>
              </a:rPr>
              <a:t>выбрать для сдачи ГИА-9 сокращенный перечень предметов - только по русскому языку и математике</a:t>
            </a: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1517960" y="1801318"/>
            <a:ext cx="7053730" cy="944501"/>
          </a:xfrm>
          <a:prstGeom prst="flowChartTerminator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73904" y="1822489"/>
            <a:ext cx="695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п.34 Порядка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ГИА-9 </a:t>
            </a:r>
            <a:r>
              <a:rPr lang="ru-RU" b="1" dirty="0">
                <a:solidFill>
                  <a:schemeClr val="bg1"/>
                </a:solidFill>
              </a:rPr>
              <a:t>проводится в условиях, учитывающих состояние их здоровья, особенности психофизического развития</a:t>
            </a: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339102" y="2813994"/>
            <a:ext cx="8037368" cy="1179134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34054" y="2798146"/>
            <a:ext cx="8037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п.29 </a:t>
            </a:r>
            <a:r>
              <a:rPr lang="ru-RU" b="1" u="sng" dirty="0">
                <a:solidFill>
                  <a:schemeClr val="bg1"/>
                </a:solidFill>
              </a:rPr>
              <a:t>Порядка: 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родолжительность </a:t>
            </a:r>
            <a:r>
              <a:rPr lang="ru-RU" b="1" dirty="0">
                <a:solidFill>
                  <a:schemeClr val="bg1"/>
                </a:solidFill>
              </a:rPr>
              <a:t>ГИА увеличивается на </a:t>
            </a:r>
            <a:r>
              <a:rPr lang="ru-RU" b="1" dirty="0" smtClean="0">
                <a:solidFill>
                  <a:schemeClr val="bg1"/>
                </a:solidFill>
              </a:rPr>
              <a:t>1,5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продолжительность </a:t>
            </a:r>
            <a:r>
              <a:rPr lang="ru-RU" b="1" dirty="0">
                <a:solidFill>
                  <a:schemeClr val="bg1"/>
                </a:solidFill>
              </a:rPr>
              <a:t>ОГЭ по иностранным языкам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sz="1600" b="1" dirty="0" smtClean="0">
                <a:solidFill>
                  <a:schemeClr val="bg1"/>
                </a:solidFill>
              </a:rPr>
              <a:t>(раздел </a:t>
            </a:r>
            <a:r>
              <a:rPr lang="ru-RU" sz="1600" b="1" dirty="0">
                <a:solidFill>
                  <a:schemeClr val="bg1"/>
                </a:solidFill>
              </a:rPr>
              <a:t>"Говорение") для указанных лиц увеличивается на 30 минут</a:t>
            </a:r>
          </a:p>
        </p:txBody>
      </p:sp>
      <p:sp>
        <p:nvSpPr>
          <p:cNvPr id="25" name="Блок-схема: сохраненные данные 24"/>
          <p:cNvSpPr/>
          <p:nvPr/>
        </p:nvSpPr>
        <p:spPr>
          <a:xfrm rot="10800000">
            <a:off x="575857" y="4064349"/>
            <a:ext cx="8124238" cy="1021693"/>
          </a:xfrm>
          <a:prstGeom prst="flowChartOnlineStorage">
            <a:avLst/>
          </a:prstGeom>
          <a:solidFill>
            <a:srgbClr val="B5690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12907" y="4015527"/>
            <a:ext cx="743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п.34 Порядка: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При </a:t>
            </a:r>
            <a:r>
              <a:rPr lang="ru-RU" b="1" dirty="0">
                <a:solidFill>
                  <a:schemeClr val="bg1"/>
                </a:solidFill>
              </a:rPr>
              <a:t>проведении экзамена в аудитории </a:t>
            </a:r>
            <a:r>
              <a:rPr lang="ru-RU" b="1" dirty="0" smtClean="0">
                <a:solidFill>
                  <a:schemeClr val="bg1"/>
                </a:solidFill>
              </a:rPr>
              <a:t>могут </a:t>
            </a:r>
            <a:r>
              <a:rPr lang="ru-RU" b="1" dirty="0">
                <a:solidFill>
                  <a:schemeClr val="bg1"/>
                </a:solidFill>
              </a:rPr>
              <a:t>присутствовать ассистенты, оказывающие обучающимся необходимую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1854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адержка 10"/>
          <p:cNvSpPr/>
          <p:nvPr/>
        </p:nvSpPr>
        <p:spPr>
          <a:xfrm flipH="1">
            <a:off x="45828" y="3090557"/>
            <a:ext cx="8054563" cy="1687890"/>
          </a:xfrm>
          <a:prstGeom prst="flowChartDelay">
            <a:avLst/>
          </a:prstGeom>
          <a:solidFill>
            <a:schemeClr val="bg2">
              <a:lumMod val="50000"/>
              <a:alpha val="8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>
              <a:solidFill>
                <a:schemeClr val="bg1"/>
              </a:solidFill>
            </a:endParaRPr>
          </a:p>
          <a:p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94" y="-13197"/>
            <a:ext cx="9147294" cy="641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906" y="-40068"/>
            <a:ext cx="9005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Условия, которые могут быть обеспечены обучающемуся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итоговом собеседовании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7306" y="13435"/>
            <a:ext cx="902887" cy="5707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335895"/>
            <a:ext cx="820357" cy="1198771"/>
          </a:xfrm>
          <a:prstGeom prst="rect">
            <a:avLst/>
          </a:prstGeom>
        </p:spPr>
      </p:pic>
      <p:sp>
        <p:nvSpPr>
          <p:cNvPr id="4" name="Блок-схема: задержка 3"/>
          <p:cNvSpPr/>
          <p:nvPr/>
        </p:nvSpPr>
        <p:spPr>
          <a:xfrm>
            <a:off x="1403648" y="1074296"/>
            <a:ext cx="7752903" cy="1687890"/>
          </a:xfrm>
          <a:prstGeom prst="flowChartDelay">
            <a:avLst/>
          </a:prstGeom>
          <a:solidFill>
            <a:schemeClr val="accent2">
              <a:alpha val="7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>
              <a:solidFill>
                <a:schemeClr val="bg1"/>
              </a:solidFill>
            </a:endParaRPr>
          </a:p>
          <a:p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811" y="1302687"/>
            <a:ext cx="61744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п.18 Проекта Порядка: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Для участников с ОВЗ, детей-инвалидов, инвалидов продолжительность </a:t>
            </a:r>
            <a:r>
              <a:rPr lang="ru-RU" b="1" dirty="0">
                <a:solidFill>
                  <a:schemeClr val="bg1"/>
                </a:solidFill>
              </a:rPr>
              <a:t>итогового собеседования</a:t>
            </a:r>
            <a:r>
              <a:rPr lang="ru-RU" dirty="0">
                <a:solidFill>
                  <a:schemeClr val="bg1"/>
                </a:solidFill>
              </a:rPr>
              <a:t> по русскому языку</a:t>
            </a:r>
            <a:r>
              <a:rPr lang="ru-RU" b="1" dirty="0">
                <a:solidFill>
                  <a:schemeClr val="bg1"/>
                </a:solidFill>
              </a:rPr>
              <a:t> увеличивается на 30 минут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18" descr="http://mixmainemedia.com/sites/default/files/time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" y="1292728"/>
            <a:ext cx="1018008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8230" y="3334337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Задача: провести </a:t>
            </a:r>
            <a:r>
              <a:rPr lang="ru-RU" b="1" dirty="0">
                <a:solidFill>
                  <a:schemeClr val="bg1"/>
                </a:solidFill>
              </a:rPr>
              <a:t>мониторинг детей с </a:t>
            </a:r>
            <a:r>
              <a:rPr lang="ru-RU" b="1" dirty="0" smtClean="0">
                <a:solidFill>
                  <a:schemeClr val="bg1"/>
                </a:solidFill>
              </a:rPr>
              <a:t>логоневрозом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различная степень заикания) на наличие у них соответствующих документов, дающих право на увеличение продолжительности итогового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425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2153280" y="880327"/>
            <a:ext cx="6872393" cy="4119088"/>
          </a:xfrm>
          <a:prstGeom prst="snip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2000">
                <a:schemeClr val="accent3">
                  <a:lumMod val="20000"/>
                  <a:lumOff val="80000"/>
                </a:schemeClr>
              </a:gs>
              <a:gs pos="8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294" y="-13198"/>
            <a:ext cx="9147294" cy="816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474" y="-5879"/>
            <a:ext cx="7569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Обучающиеся дети-инвалиды 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инвалиды </a:t>
            </a:r>
          </a:p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(п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34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Порядка)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http://adisabilitylawyer.com/adl/uploads/2015/05/medical-records-5.21.15-300x3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4" y="2297961"/>
            <a:ext cx="1192138" cy="1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tatic.tildacdn.com/tild6134-3138-4634-b132-616135623061/text_ed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4" y="3676473"/>
            <a:ext cx="1343516" cy="13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51471"/>
            <a:ext cx="902887" cy="570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1022826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Справка,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подтверждающая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факт установления инвалидности, действующая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время ГИА </a:t>
            </a:r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AF3F4A"/>
                </a:solidFill>
              </a:rPr>
              <a:t>Медицинское врачебное  заключение в </a:t>
            </a:r>
            <a:r>
              <a:rPr lang="ru-RU" b="1" dirty="0">
                <a:solidFill>
                  <a:srgbClr val="AF3F4A"/>
                </a:solidFill>
              </a:rPr>
              <a:t>случае необходимости условий, учитывающих состояние здоровья, особенности психофизического </a:t>
            </a:r>
            <a:r>
              <a:rPr lang="ru-RU" b="1" dirty="0" smtClean="0">
                <a:solidFill>
                  <a:srgbClr val="AF3F4A"/>
                </a:solidFill>
              </a:rPr>
              <a:t>развития </a:t>
            </a: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Заключение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ПМПК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котором указаны особые условия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основании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медицинского врачебного заключения)</a:t>
            </a:r>
            <a:endParaRPr lang="ru-RU" dirty="0" smtClean="0"/>
          </a:p>
        </p:txBody>
      </p:sp>
      <p:pic>
        <p:nvPicPr>
          <p:cNvPr id="10" name="Picture 8" descr="http://host.kr.ua/images/instructi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4450" y="990152"/>
            <a:ext cx="935930" cy="11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6395" y="1113926"/>
            <a:ext cx="61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МСЭ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6587" y="2555476"/>
            <a:ext cx="42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ВК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 rot="20827622">
            <a:off x="733610" y="4021264"/>
            <a:ext cx="81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ПМПК</a:t>
            </a:r>
            <a:endParaRPr lang="ru-RU" sz="1400" b="1" dirty="0"/>
          </a:p>
        </p:txBody>
      </p:sp>
      <p:pic>
        <p:nvPicPr>
          <p:cNvPr id="16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52" y="939350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294" y="-13198"/>
            <a:ext cx="9147294" cy="774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113" y="885481"/>
            <a:ext cx="1516973" cy="14660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0070" y="30623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Обучающиеся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дому. Обучающиеся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медицинских организациях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статья 41 ФЗ -273 «Об образовании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»;)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17920"/>
          <a:stretch/>
        </p:blipFill>
        <p:spPr>
          <a:xfrm>
            <a:off x="-3295" y="51471"/>
            <a:ext cx="902887" cy="5707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01309" y="3897867"/>
            <a:ext cx="67144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Медицинское заключение врачебной комиссии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подтверждающее нахождение в медицинской организации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4D7"/>
              </a:clrFrom>
              <a:clrTo>
                <a:srgbClr val="FFF4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69" y="1712774"/>
            <a:ext cx="481954" cy="3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Штриховая стрелка вправо 14"/>
          <p:cNvSpPr/>
          <p:nvPr/>
        </p:nvSpPr>
        <p:spPr>
          <a:xfrm>
            <a:off x="6851654" y="3140732"/>
            <a:ext cx="2292346" cy="1317351"/>
          </a:xfrm>
          <a:prstGeom prst="stripedRightArrow">
            <a:avLst/>
          </a:prstGeom>
          <a:solidFill>
            <a:srgbClr val="46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pic>
        <p:nvPicPr>
          <p:cNvPr id="19" name="Picture 8" descr="http://host.kr.ua/images/instruction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4" y="4144645"/>
            <a:ext cx="712276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овина рамки 3"/>
          <p:cNvSpPr/>
          <p:nvPr/>
        </p:nvSpPr>
        <p:spPr>
          <a:xfrm rot="16200000">
            <a:off x="2941767" y="-2049320"/>
            <a:ext cx="1765205" cy="7444193"/>
          </a:xfrm>
          <a:prstGeom prst="halfFrame">
            <a:avLst>
              <a:gd name="adj1" fmla="val 15432"/>
              <a:gd name="adj2" fmla="val 15038"/>
            </a:avLst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184" y="777255"/>
            <a:ext cx="7167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Медицинское заключение с рекомендациями об обучении на дому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2018-2019 учебном году и ранее -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копия, заверенная руководителем образовательной организации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приказ  Минздрава РФ от 30.06.2016 № 436н «Об утверждении перечня заболеваний, наличие которых дает право на обучение по основным общеобразовательным программам на дому»)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98111" y="3546234"/>
            <a:ext cx="219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 заявлении </a:t>
            </a:r>
            <a:r>
              <a:rPr lang="ru-RU" sz="1400" b="1" dirty="0" smtClean="0">
                <a:solidFill>
                  <a:schemeClr val="bg1"/>
                </a:solidFill>
              </a:rPr>
              <a:t>указывает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особые условия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6200000">
            <a:off x="3121511" y="159578"/>
            <a:ext cx="1266653" cy="6286551"/>
          </a:xfrm>
          <a:prstGeom prst="halfFrame">
            <a:avLst>
              <a:gd name="adj1" fmla="val 20744"/>
              <a:gd name="adj2" fmla="val 21109"/>
            </a:avLst>
          </a:prstGeom>
          <a:solidFill>
            <a:srgbClr val="46724B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070" y="2549888"/>
            <a:ext cx="73954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46724B"/>
                </a:solidFill>
              </a:rPr>
              <a:t>Приказ ОО об организации обучения на дому в 2018-2019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учебном году и ранее - </a:t>
            </a:r>
            <a:r>
              <a:rPr lang="ru-RU" sz="1600" b="1" dirty="0">
                <a:solidFill>
                  <a:srgbClr val="46724B"/>
                </a:solidFill>
              </a:rPr>
              <a:t>копия, заверенная руководителем образовательной организации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ПМПК с рекомендац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иями сдачи ГИА на дому и перечнем особых условий  и медицинское заключение ВК</a:t>
            </a:r>
          </a:p>
        </p:txBody>
      </p:sp>
      <p:sp>
        <p:nvSpPr>
          <p:cNvPr id="21" name="Половина рамки 20"/>
          <p:cNvSpPr/>
          <p:nvPr/>
        </p:nvSpPr>
        <p:spPr>
          <a:xfrm rot="16200000">
            <a:off x="4312497" y="1209126"/>
            <a:ext cx="1025757" cy="6732813"/>
          </a:xfrm>
          <a:prstGeom prst="halfFrame">
            <a:avLst>
              <a:gd name="adj1" fmla="val 25742"/>
              <a:gd name="adj2" fmla="val 25915"/>
            </a:avLst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ЦОИ_20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</TotalTime>
  <Words>1554</Words>
  <Application>Microsoft Office PowerPoint</Application>
  <PresentationFormat>Экран (16:9)</PresentationFormat>
  <Paragraphs>395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Wingdings</vt:lpstr>
      <vt:lpstr>РЦОИ_2017</vt:lpstr>
      <vt:lpstr>Тема Office</vt:lpstr>
      <vt:lpstr>О создании для участников особых условий на ГИА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Сторчак Ольга Анатольевна</cp:lastModifiedBy>
  <cp:revision>475</cp:revision>
  <cp:lastPrinted>2018-12-12T11:34:37Z</cp:lastPrinted>
  <dcterms:created xsi:type="dcterms:W3CDTF">2016-12-13T06:20:26Z</dcterms:created>
  <dcterms:modified xsi:type="dcterms:W3CDTF">2018-12-12T15:04:03Z</dcterms:modified>
</cp:coreProperties>
</file>