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47125-D939-4582-B33D-4E6B52F8B31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27A3A-9045-4375-9263-47472A00D9D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E7F1B8-992E-44A9-AA3B-54FDA1B6D25F}" type="slidenum">
              <a:rPr lang="ru-RU" altLang="ru-RU" smtClean="0">
                <a:latin typeface="Arial" charset="0"/>
              </a:rPr>
              <a:pPr/>
              <a:t>2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763172-8C61-45E9-AA21-ABD28A11EFD9}" type="slidenum">
              <a:rPr lang="ru-RU" altLang="ru-RU" smtClean="0">
                <a:latin typeface="Arial" charset="0"/>
              </a:rPr>
              <a:pPr/>
              <a:t>3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4e53e4d-d61c-4854-98ff-7d0c9772ef7a-transfor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958" y="428604"/>
            <a:ext cx="1368057" cy="1824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57554" y="2643182"/>
            <a:ext cx="6072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методической работы </a:t>
            </a:r>
            <a:endPara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полугодие 2022-2023 учебного года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(положительные результаты, проблемы в работе)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-642974" y="-1000156"/>
            <a:ext cx="11314323" cy="5833431"/>
          </a:xfrm>
          <a:custGeom>
            <a:avLst/>
            <a:gdLst>
              <a:gd name="connsiteX0" fmla="*/ 350704 w 11314323"/>
              <a:gd name="connsiteY0" fmla="*/ 5831595 h 5833431"/>
              <a:gd name="connsiteX1" fmla="*/ 2543060 w 11314323"/>
              <a:gd name="connsiteY1" fmla="*/ 5446005 h 5833431"/>
              <a:gd name="connsiteX2" fmla="*/ 2675263 w 11314323"/>
              <a:gd name="connsiteY2" fmla="*/ 4619740 h 5833431"/>
              <a:gd name="connsiteX3" fmla="*/ 4228641 w 11314323"/>
              <a:gd name="connsiteY3" fmla="*/ 4146015 h 5833431"/>
              <a:gd name="connsiteX4" fmla="*/ 4327793 w 11314323"/>
              <a:gd name="connsiteY4" fmla="*/ 3033311 h 5833431"/>
              <a:gd name="connsiteX5" fmla="*/ 5583716 w 11314323"/>
              <a:gd name="connsiteY5" fmla="*/ 3319750 h 5833431"/>
              <a:gd name="connsiteX6" fmla="*/ 5826087 w 11314323"/>
              <a:gd name="connsiteY6" fmla="*/ 2151962 h 5833431"/>
              <a:gd name="connsiteX7" fmla="*/ 7776072 w 11314323"/>
              <a:gd name="connsiteY7" fmla="*/ 2063827 h 5833431"/>
              <a:gd name="connsiteX8" fmla="*/ 7897258 w 11314323"/>
              <a:gd name="connsiteY8" fmla="*/ 653668 h 5833431"/>
              <a:gd name="connsiteX9" fmla="*/ 9351484 w 11314323"/>
              <a:gd name="connsiteY9" fmla="*/ 918073 h 5833431"/>
              <a:gd name="connsiteX10" fmla="*/ 9902328 w 11314323"/>
              <a:gd name="connsiteY10" fmla="*/ 146892 h 5833431"/>
              <a:gd name="connsiteX11" fmla="*/ 10816728 w 11314323"/>
              <a:gd name="connsiteY11" fmla="*/ 290111 h 5833431"/>
              <a:gd name="connsiteX12" fmla="*/ 11070116 w 11314323"/>
              <a:gd name="connsiteY12" fmla="*/ 36723 h 5833431"/>
              <a:gd name="connsiteX13" fmla="*/ 9351484 w 11314323"/>
              <a:gd name="connsiteY13" fmla="*/ 69774 h 5833431"/>
              <a:gd name="connsiteX14" fmla="*/ 6443031 w 11314323"/>
              <a:gd name="connsiteY14" fmla="*/ 124858 h 5833431"/>
              <a:gd name="connsiteX15" fmla="*/ 3402376 w 11314323"/>
              <a:gd name="connsiteY15" fmla="*/ 36723 h 5833431"/>
              <a:gd name="connsiteX16" fmla="*/ 2014251 w 11314323"/>
              <a:gd name="connsiteY16" fmla="*/ 36723 h 5833431"/>
              <a:gd name="connsiteX17" fmla="*/ 306636 w 11314323"/>
              <a:gd name="connsiteY17" fmla="*/ 36723 h 5833431"/>
              <a:gd name="connsiteX18" fmla="*/ 262569 w 11314323"/>
              <a:gd name="connsiteY18" fmla="*/ 157909 h 5833431"/>
              <a:gd name="connsiteX19" fmla="*/ 372737 w 11314323"/>
              <a:gd name="connsiteY19" fmla="*/ 752820 h 5833431"/>
              <a:gd name="connsiteX20" fmla="*/ 229518 w 11314323"/>
              <a:gd name="connsiteY20" fmla="*/ 1623152 h 5833431"/>
              <a:gd name="connsiteX21" fmla="*/ 427822 w 11314323"/>
              <a:gd name="connsiteY21" fmla="*/ 2757889 h 5833431"/>
              <a:gd name="connsiteX22" fmla="*/ 471889 w 11314323"/>
              <a:gd name="connsiteY22" fmla="*/ 4057880 h 5833431"/>
              <a:gd name="connsiteX23" fmla="*/ 438839 w 11314323"/>
              <a:gd name="connsiteY23" fmla="*/ 5457022 h 5833431"/>
              <a:gd name="connsiteX24" fmla="*/ 350704 w 11314323"/>
              <a:gd name="connsiteY24" fmla="*/ 5831595 h 583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314323" h="5833431">
                <a:moveTo>
                  <a:pt x="350704" y="5831595"/>
                </a:moveTo>
                <a:cubicBezTo>
                  <a:pt x="701407" y="5829759"/>
                  <a:pt x="2155633" y="5647981"/>
                  <a:pt x="2543060" y="5446005"/>
                </a:cubicBezTo>
                <a:cubicBezTo>
                  <a:pt x="2930487" y="5244029"/>
                  <a:pt x="2394333" y="4836405"/>
                  <a:pt x="2675263" y="4619740"/>
                </a:cubicBezTo>
                <a:cubicBezTo>
                  <a:pt x="2956193" y="4403075"/>
                  <a:pt x="3953219" y="4410420"/>
                  <a:pt x="4228641" y="4146015"/>
                </a:cubicBezTo>
                <a:cubicBezTo>
                  <a:pt x="4504063" y="3881610"/>
                  <a:pt x="4101947" y="3171022"/>
                  <a:pt x="4327793" y="3033311"/>
                </a:cubicBezTo>
                <a:cubicBezTo>
                  <a:pt x="4553639" y="2895600"/>
                  <a:pt x="5334000" y="3466641"/>
                  <a:pt x="5583716" y="3319750"/>
                </a:cubicBezTo>
                <a:cubicBezTo>
                  <a:pt x="5833432" y="3172859"/>
                  <a:pt x="5460694" y="2361282"/>
                  <a:pt x="5826087" y="2151962"/>
                </a:cubicBezTo>
                <a:cubicBezTo>
                  <a:pt x="6191480" y="1942642"/>
                  <a:pt x="7430877" y="2313543"/>
                  <a:pt x="7776072" y="2063827"/>
                </a:cubicBezTo>
                <a:cubicBezTo>
                  <a:pt x="8121267" y="1814111"/>
                  <a:pt x="7634689" y="844627"/>
                  <a:pt x="7897258" y="653668"/>
                </a:cubicBezTo>
                <a:cubicBezTo>
                  <a:pt x="8159827" y="462709"/>
                  <a:pt x="9017306" y="1002536"/>
                  <a:pt x="9351484" y="918073"/>
                </a:cubicBezTo>
                <a:cubicBezTo>
                  <a:pt x="9685662" y="833610"/>
                  <a:pt x="9658121" y="251552"/>
                  <a:pt x="9902328" y="146892"/>
                </a:cubicBezTo>
                <a:cubicBezTo>
                  <a:pt x="10146535" y="42232"/>
                  <a:pt x="10622097" y="308472"/>
                  <a:pt x="10816728" y="290111"/>
                </a:cubicBezTo>
                <a:cubicBezTo>
                  <a:pt x="11011359" y="271750"/>
                  <a:pt x="11314323" y="73446"/>
                  <a:pt x="11070116" y="36723"/>
                </a:cubicBezTo>
                <a:cubicBezTo>
                  <a:pt x="10825909" y="0"/>
                  <a:pt x="9351484" y="69774"/>
                  <a:pt x="9351484" y="69774"/>
                </a:cubicBezTo>
                <a:cubicBezTo>
                  <a:pt x="8580303" y="84463"/>
                  <a:pt x="7434549" y="130367"/>
                  <a:pt x="6443031" y="124858"/>
                </a:cubicBezTo>
                <a:cubicBezTo>
                  <a:pt x="5451513" y="119349"/>
                  <a:pt x="4140506" y="51412"/>
                  <a:pt x="3402376" y="36723"/>
                </a:cubicBezTo>
                <a:cubicBezTo>
                  <a:pt x="2664246" y="22034"/>
                  <a:pt x="2014251" y="36723"/>
                  <a:pt x="2014251" y="36723"/>
                </a:cubicBezTo>
                <a:cubicBezTo>
                  <a:pt x="1498294" y="36723"/>
                  <a:pt x="598583" y="16525"/>
                  <a:pt x="306636" y="36723"/>
                </a:cubicBezTo>
                <a:cubicBezTo>
                  <a:pt x="14689" y="56921"/>
                  <a:pt x="251552" y="38559"/>
                  <a:pt x="262569" y="157909"/>
                </a:cubicBezTo>
                <a:cubicBezTo>
                  <a:pt x="273586" y="277259"/>
                  <a:pt x="378245" y="508613"/>
                  <a:pt x="372737" y="752820"/>
                </a:cubicBezTo>
                <a:cubicBezTo>
                  <a:pt x="367229" y="997027"/>
                  <a:pt x="220337" y="1288974"/>
                  <a:pt x="229518" y="1623152"/>
                </a:cubicBezTo>
                <a:cubicBezTo>
                  <a:pt x="238699" y="1957330"/>
                  <a:pt x="387427" y="2352101"/>
                  <a:pt x="427822" y="2757889"/>
                </a:cubicBezTo>
                <a:cubicBezTo>
                  <a:pt x="468217" y="3163677"/>
                  <a:pt x="470053" y="3608025"/>
                  <a:pt x="471889" y="4057880"/>
                </a:cubicBezTo>
                <a:cubicBezTo>
                  <a:pt x="473725" y="4507735"/>
                  <a:pt x="451692" y="5157731"/>
                  <a:pt x="438839" y="5457022"/>
                </a:cubicBezTo>
                <a:cubicBezTo>
                  <a:pt x="425986" y="5756314"/>
                  <a:pt x="0" y="5833431"/>
                  <a:pt x="350704" y="5831595"/>
                </a:cubicBezTo>
                <a:close/>
              </a:path>
            </a:pathLst>
          </a:custGeom>
          <a:blipFill dpi="0" rotWithShape="1">
            <a:blip r:embed="rId3">
              <a:alphaModFix amt="40000"/>
            </a:blip>
            <a:srcRect/>
            <a:stretch>
              <a:fillRect l="-1000" t="-11000" r="17000"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1472" y="0"/>
            <a:ext cx="5857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 бюджетное  общеобразовательное учреждения   средней   общеобразовательной   школы  №10  имени  А.С. Пушкина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2066" y="4786322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Заместитель  директора по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УМР </a:t>
            </a:r>
            <a:endPara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Арсентьева О.А.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179388" y="115888"/>
            <a:ext cx="87137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 sz="12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ru-RU" sz="12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ru-RU" sz="12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ru-RU" sz="12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179388" y="254000"/>
            <a:ext cx="87137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002060"/>
                </a:solidFill>
                <a:latin typeface="Arial" charset="0"/>
              </a:rPr>
              <a:t>ПРОФЕССИОНАЛЬНАЯ АКТИВНОСТЬ ПЕДАГОГОВ МБОУ СОШ № 10 (1 полугодие)</a:t>
            </a:r>
            <a:endParaRPr lang="ru-RU" altLang="ru-RU" sz="24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1843088" y="7318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850" y="1189038"/>
          <a:ext cx="8210550" cy="5199063"/>
        </p:xfrm>
        <a:graphic>
          <a:graphicData uri="http://schemas.openxmlformats.org/drawingml/2006/table">
            <a:tbl>
              <a:tblPr/>
              <a:tblGrid>
                <a:gridCol w="549275">
                  <a:extLst>
                    <a:ext uri="{9D8B030D-6E8A-4147-A177-3AD203B41FA5}"/>
                  </a:extLst>
                </a:gridCol>
                <a:gridCol w="955675">
                  <a:extLst>
                    <a:ext uri="{9D8B030D-6E8A-4147-A177-3AD203B41FA5}"/>
                  </a:extLst>
                </a:gridCol>
                <a:gridCol w="609600">
                  <a:extLst>
                    <a:ext uri="{9D8B030D-6E8A-4147-A177-3AD203B41FA5}"/>
                  </a:extLst>
                </a:gridCol>
                <a:gridCol w="1066800">
                  <a:extLst>
                    <a:ext uri="{9D8B030D-6E8A-4147-A177-3AD203B41FA5}"/>
                  </a:extLst>
                </a:gridCol>
                <a:gridCol w="1600200">
                  <a:extLst>
                    <a:ext uri="{9D8B030D-6E8A-4147-A177-3AD203B41FA5}"/>
                  </a:extLst>
                </a:gridCol>
                <a:gridCol w="990600">
                  <a:extLst>
                    <a:ext uri="{9D8B030D-6E8A-4147-A177-3AD203B41FA5}"/>
                  </a:extLst>
                </a:gridCol>
                <a:gridCol w="609600">
                  <a:extLst>
                    <a:ext uri="{9D8B030D-6E8A-4147-A177-3AD203B41FA5}"/>
                  </a:extLst>
                </a:gridCol>
                <a:gridCol w="609600">
                  <a:extLst>
                    <a:ext uri="{9D8B030D-6E8A-4147-A177-3AD203B41FA5}"/>
                  </a:extLst>
                </a:gridCol>
                <a:gridCol w="609600">
                  <a:extLst>
                    <a:ext uri="{9D8B030D-6E8A-4147-A177-3AD203B41FA5}"/>
                  </a:extLst>
                </a:gridCol>
                <a:gridCol w="609600">
                  <a:extLst>
                    <a:ext uri="{9D8B030D-6E8A-4147-A177-3AD203B41FA5}"/>
                  </a:extLst>
                </a:gridCol>
              </a:tblGrid>
              <a:tr h="2455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ОО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743" marR="447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    и проведение районных и краевых семинаров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(10 /20 б)</a:t>
                      </a:r>
                    </a:p>
                  </a:txBody>
                  <a:tcPr marL="44743" marR="447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Выступления на методических объединениях учителей (3б)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743" marR="447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обучающихся с научным руководителем)</a:t>
                      </a:r>
                    </a:p>
                  </a:txBody>
                  <a:tcPr marL="44743" marR="447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конкурсах(3б)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743" marR="447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участий  </a:t>
                      </a:r>
                    </a:p>
                  </a:txBody>
                  <a:tcPr marL="44743" marR="447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(30 б)</a:t>
                      </a:r>
                    </a:p>
                  </a:txBody>
                  <a:tcPr marL="44743" marR="447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Размещение методических материалов  на сайте «ЦРО»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б)</a:t>
                      </a:r>
                    </a:p>
                  </a:txBody>
                  <a:tcPr marL="44743" marR="447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Публикации в педагогической печати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(5б)</a:t>
                      </a:r>
                    </a:p>
                  </a:txBody>
                  <a:tcPr marL="44743" marR="447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Выпуск сборников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(15б)</a:t>
                      </a:r>
                    </a:p>
                  </a:txBody>
                  <a:tcPr marL="44743" marR="447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397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№10</a:t>
                      </a:r>
                    </a:p>
                  </a:txBody>
                  <a:tcPr marL="44743" marR="447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0</a:t>
                      </a:r>
                    </a:p>
                  </a:txBody>
                  <a:tcPr marL="44743" marR="447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4743" marR="447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5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(4призеры)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Подрост – 2 м (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Микуля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Водные ресурсы (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Микуля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Лавренова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Зуева)</a:t>
                      </a:r>
                    </a:p>
                  </a:txBody>
                  <a:tcPr marL="44743" marR="447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Агрофестиваль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Мой лучший урок;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Педагог-психолог Кубани;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Моя лучшая методическая разработка по профориентации;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 школы Кубани;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43" marR="447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Победитель-3 (Левченко, Арсентьева,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Панулина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Призер-1(Ермилова)</a:t>
                      </a:r>
                    </a:p>
                  </a:txBody>
                  <a:tcPr marL="44743" marR="447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0</a:t>
                      </a:r>
                    </a:p>
                  </a:txBody>
                  <a:tcPr marL="44743" marR="447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4</a:t>
                      </a:r>
                    </a:p>
                  </a:txBody>
                  <a:tcPr marL="44743" marR="447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Анохина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Арсентьева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Панулина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Ненашев</a:t>
                      </a:r>
                    </a:p>
                  </a:txBody>
                  <a:tcPr marL="44743" marR="447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0</a:t>
                      </a:r>
                    </a:p>
                  </a:txBody>
                  <a:tcPr marL="44743" marR="447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2910" y="5786454"/>
            <a:ext cx="8215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179388" y="115888"/>
            <a:ext cx="87137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 sz="12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ru-RU" sz="12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ru-RU" sz="12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ru-RU" sz="12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468313" y="254000"/>
            <a:ext cx="8207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>
                <a:solidFill>
                  <a:srgbClr val="002060"/>
                </a:solidFill>
                <a:latin typeface="Arial" charset="0"/>
              </a:rPr>
              <a:t>ФУНКЦИОНАЛЬНАЯ ГРАМОТНОСТЬ</a:t>
            </a:r>
            <a:endParaRPr lang="ru-RU" altLang="ru-RU" sz="2400">
              <a:solidFill>
                <a:srgbClr val="002060"/>
              </a:solidFill>
              <a:latin typeface="Arial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388" y="981075"/>
          <a:ext cx="8713787" cy="2902571"/>
        </p:xfrm>
        <a:graphic>
          <a:graphicData uri="http://schemas.openxmlformats.org/drawingml/2006/table">
            <a:tbl>
              <a:tblPr/>
              <a:tblGrid>
                <a:gridCol w="811212">
                  <a:extLst>
                    <a:ext uri="{9D8B030D-6E8A-4147-A177-3AD203B41FA5}"/>
                  </a:extLst>
                </a:gridCol>
                <a:gridCol w="730250">
                  <a:extLst>
                    <a:ext uri="{9D8B030D-6E8A-4147-A177-3AD203B41FA5}"/>
                  </a:extLst>
                </a:gridCol>
                <a:gridCol w="598488">
                  <a:extLst>
                    <a:ext uri="{9D8B030D-6E8A-4147-A177-3AD203B41FA5}"/>
                  </a:extLst>
                </a:gridCol>
                <a:gridCol w="712787">
                  <a:extLst>
                    <a:ext uri="{9D8B030D-6E8A-4147-A177-3AD203B41FA5}"/>
                  </a:extLst>
                </a:gridCol>
                <a:gridCol w="681038">
                  <a:extLst>
                    <a:ext uri="{9D8B030D-6E8A-4147-A177-3AD203B41FA5}"/>
                  </a:extLst>
                </a:gridCol>
                <a:gridCol w="598487">
                  <a:extLst>
                    <a:ext uri="{9D8B030D-6E8A-4147-A177-3AD203B41FA5}"/>
                  </a:extLst>
                </a:gridCol>
                <a:gridCol w="696913">
                  <a:extLst>
                    <a:ext uri="{9D8B030D-6E8A-4147-A177-3AD203B41FA5}"/>
                  </a:extLst>
                </a:gridCol>
                <a:gridCol w="596900">
                  <a:extLst>
                    <a:ext uri="{9D8B030D-6E8A-4147-A177-3AD203B41FA5}"/>
                  </a:extLst>
                </a:gridCol>
                <a:gridCol w="698500">
                  <a:extLst>
                    <a:ext uri="{9D8B030D-6E8A-4147-A177-3AD203B41FA5}"/>
                  </a:extLst>
                </a:gridCol>
                <a:gridCol w="596900">
                  <a:extLst>
                    <a:ext uri="{9D8B030D-6E8A-4147-A177-3AD203B41FA5}"/>
                  </a:extLst>
                </a:gridCol>
                <a:gridCol w="598487">
                  <a:extLst>
                    <a:ext uri="{9D8B030D-6E8A-4147-A177-3AD203B41FA5}"/>
                  </a:extLst>
                </a:gridCol>
                <a:gridCol w="696913">
                  <a:extLst>
                    <a:ext uri="{9D8B030D-6E8A-4147-A177-3AD203B41FA5}"/>
                  </a:extLst>
                </a:gridCol>
                <a:gridCol w="696912">
                  <a:extLst>
                    <a:ext uri="{9D8B030D-6E8A-4147-A177-3AD203B41FA5}"/>
                  </a:extLst>
                </a:gridCol>
              </a:tblGrid>
              <a:tr h="2447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235" marR="422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организаций, создавших работу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235" marR="422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Создано работ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235" marR="422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учителей в ОО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235" marR="422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учителей, преподающих в 8-9 классах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235" marR="422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учителей, создавших работу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235" marR="422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учителей ОО, участвующих в работе по ФГ, от общего количества учителей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235" marR="422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учителей 8-9 классов, участвующих в работе по ФГ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235" marR="422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учащихся для которых созданы работы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235" marR="422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учащихся, прошедших работу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235" marR="422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учащихся, прошедших работу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235" marR="422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Проверено работ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235" marR="422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проверенных работ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235" marR="422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546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СОШ № 10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235" marR="422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235" marR="422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64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235" marR="422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39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235" marR="422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235" marR="422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21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235" marR="422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54 %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235" marR="422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46 %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235" marR="422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1173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235" marR="422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667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235" marR="422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57%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235" marR="422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576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235" marR="422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83,3 %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235" marR="422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250825" y="188913"/>
            <a:ext cx="8678893" cy="38256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КВАЛИФИКАЦИОННЫХ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КАТЕГОРИЙ</a:t>
            </a:r>
            <a:endParaRPr lang="ru-RU" alt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1525588" y="7318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714488"/>
          <a:ext cx="8569325" cy="3802944"/>
        </p:xfrm>
        <a:graphic>
          <a:graphicData uri="http://schemas.openxmlformats.org/drawingml/2006/table">
            <a:tbl>
              <a:tblPr firstRow="1" firstCol="1" bandRow="1"/>
              <a:tblGrid>
                <a:gridCol w="1170233">
                  <a:extLst>
                    <a:ext uri="{9D8B030D-6E8A-4147-A177-3AD203B41FA5}"/>
                  </a:extLst>
                </a:gridCol>
                <a:gridCol w="1335586">
                  <a:extLst>
                    <a:ext uri="{9D8B030D-6E8A-4147-A177-3AD203B41FA5}"/>
                  </a:extLst>
                </a:gridCol>
                <a:gridCol w="1504230">
                  <a:extLst>
                    <a:ext uri="{9D8B030D-6E8A-4147-A177-3AD203B41FA5}"/>
                  </a:extLst>
                </a:gridCol>
                <a:gridCol w="1650467">
                  <a:extLst>
                    <a:ext uri="{9D8B030D-6E8A-4147-A177-3AD203B41FA5}"/>
                  </a:extLst>
                </a:gridCol>
                <a:gridCol w="1467671">
                  <a:extLst>
                    <a:ext uri="{9D8B030D-6E8A-4147-A177-3AD203B41FA5}"/>
                  </a:extLst>
                </a:gridCol>
                <a:gridCol w="1441138">
                  <a:extLst>
                    <a:ext uri="{9D8B030D-6E8A-4147-A177-3AD203B41FA5}"/>
                  </a:extLst>
                </a:gridCol>
              </a:tblGrid>
              <a:tr h="108655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ОО</a:t>
                      </a:r>
                    </a:p>
                  </a:txBody>
                  <a:tcPr marL="40472" marR="4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общее количество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педработников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72" marR="4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Имеют первую категорию (количество)</a:t>
                      </a:r>
                    </a:p>
                  </a:txBody>
                  <a:tcPr marL="40472" marR="4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Имеют высшую категорию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(количество)</a:t>
                      </a:r>
                    </a:p>
                  </a:txBody>
                  <a:tcPr marL="40472" marR="4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Итого имеют квалификационную категорию </a:t>
                      </a:r>
                    </a:p>
                  </a:txBody>
                  <a:tcPr marL="40472" marR="4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086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</a:txBody>
                  <a:tcPr marL="40472" marR="4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проценты</a:t>
                      </a:r>
                    </a:p>
                  </a:txBody>
                  <a:tcPr marL="40472" marR="4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43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МБОУ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СОШ № 10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472" marR="4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0472" marR="4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472" marR="4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0472" marR="4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0472" marR="4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55 % </a:t>
                      </a:r>
                    </a:p>
                  </a:txBody>
                  <a:tcPr marL="40472" marR="4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543278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ПЛАНИРУЕТСЯ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472" marR="4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472" marR="4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472" marR="4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472" marR="4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472" marR="4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472" marR="4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3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472" marR="4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472" marR="4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472" marR="4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472" marR="4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472" marR="4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60%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472" marR="4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235" name="Rectangle 2"/>
          <p:cNvSpPr>
            <a:spLocks noChangeArrowheads="1"/>
          </p:cNvSpPr>
          <p:nvPr/>
        </p:nvSpPr>
        <p:spPr bwMode="auto">
          <a:xfrm>
            <a:off x="1525588" y="7318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228600" y="609600"/>
            <a:ext cx="85582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ru-RU" altLang="ru-RU" b="1" dirty="0"/>
              <a:t>                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Переподготовка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повышение квалификации управленческих команд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071547"/>
          <a:ext cx="8624918" cy="5711064"/>
        </p:xfrm>
        <a:graphic>
          <a:graphicData uri="http://schemas.openxmlformats.org/drawingml/2006/table">
            <a:tbl>
              <a:tblPr firstRow="1" firstCol="1" bandRow="1"/>
              <a:tblGrid>
                <a:gridCol w="1359673">
                  <a:extLst>
                    <a:ext uri="{9D8B030D-6E8A-4147-A177-3AD203B41FA5}"/>
                  </a:extLst>
                </a:gridCol>
                <a:gridCol w="1284136">
                  <a:extLst>
                    <a:ext uri="{9D8B030D-6E8A-4147-A177-3AD203B41FA5}"/>
                  </a:extLst>
                </a:gridCol>
                <a:gridCol w="2115047"/>
                <a:gridCol w="151075"/>
                <a:gridCol w="3714987"/>
              </a:tblGrid>
              <a:tr h="439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Наименование СОШ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Должность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Переподготовка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Повышение квалификации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1124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МБОУ СОШ №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Директор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Заместители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Менеджмент, 2011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г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Менеджмент,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2022 г.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(Арсентьева , </a:t>
                      </a:r>
                      <a:r>
                        <a:rPr lang="ru-RU" sz="1400" baseline="0" dirty="0" err="1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Редкобородая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Школа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Минпросвещения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России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(Варламова, Арсентьева)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Курсы управления не более 72 часов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66349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Повышение квалификации педагогического состава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7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учитель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Переподготовка-3 (Анохина математика, Ненашева технология,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Айрапетян педагог-психолог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Обновленный ФГОС -28 (16 ИРО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,12дистанционно)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Информационная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безопасность детей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-31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ОВЗ-28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Коррекция -2 ИРО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ИИ-1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бюджет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Школа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Минпросвещения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России -2 бюджет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Точка роста- 2(1очно, 1дистанционо)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ЦОС-1 бюджет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Орлята России – 2 бюджет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Разное-4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Итого=101 участие</a:t>
                      </a:r>
                      <a:endParaRPr lang="ru-RU" sz="1400" b="1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5667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ПРОФОРИЕНТАЦИОННАЯ РАБОТА</a:t>
            </a:r>
            <a:endParaRPr lang="ru-RU" alt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506413" y="1143000"/>
            <a:ext cx="8066087" cy="461645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1.Заключены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сетевые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договоры-3(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Усть-Лабинский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колледж, ГБПОУ КК ТТКР).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перспективе – Медицинский колледж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Разработан  план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профпоездок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ДЕПО, фабрики, Пожарная часть, МЧС, Музеи,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Детский сад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Амбулатория, конезавод, Электросети)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Выезд на с/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предприятия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(кооперация с местным фермерским сообществом)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Создание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техноотряда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(мелкий технический ремонт, техническое обслуживание школьной с/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техники)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В перспективе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орагизовать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ярмарку профессий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(с привлечением Центра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занятости,ВУЗ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СПО, доп.образование)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85723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ИННОВАЦИОННОЕ НАПРАВЛЕНИЕ</a:t>
            </a:r>
            <a:endParaRPr lang="ru-RU" sz="2400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762000" y="1600200"/>
            <a:ext cx="8066088" cy="452755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Переоформление документации музея школы из «Музейная комната» в «Школьный музей»;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2. Заключение сетевых соглашений по работе Школьного музея (Степанова,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Роговская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Беднягина, в перспективе- г. Краснодар)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3. Подготовить документацию и разработать план по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включению 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Школьного музея в 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региональную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инновационную площадку.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4. Проводить через Школьный музей мероприятия по Пушкинской карте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.(дополнительные средства)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5. В перспективе-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организация   и координация сайта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«Школьные музеи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Тимашевского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района» (Едина база)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87153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НАСТАВНИЧЕСТВО</a:t>
            </a:r>
            <a:endParaRPr lang="ru-RU" sz="2400" dirty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506413" y="1447800"/>
            <a:ext cx="8066087" cy="431165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Запущена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целевая модель наставничества (4 направления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перспективе-2 (классный руководитель - классный руководитель; учитель начальных классов –родители)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Созданы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наставнические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Идет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в направлении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Воспитательном- проектно-исследовательской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психологическом, методическом,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коммуникативном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Имеются победы, достижения.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</TotalTime>
  <Words>569</Words>
  <PresentationFormat>Экран (4:3)</PresentationFormat>
  <Paragraphs>182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ПРОФОРИЕНТАЦИОННАЯ РАБОТА</vt:lpstr>
      <vt:lpstr>ИННОВАЦИОННОЕ НАПРАВЛЕНИЕ</vt:lpstr>
      <vt:lpstr>НАСТАВНИЧЕСТВО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Мурай М.В</dc:creator>
  <cp:lastModifiedBy>murai</cp:lastModifiedBy>
  <cp:revision>5</cp:revision>
  <dcterms:created xsi:type="dcterms:W3CDTF">2023-01-25T11:19:09Z</dcterms:created>
  <dcterms:modified xsi:type="dcterms:W3CDTF">2023-01-25T12:02:29Z</dcterms:modified>
</cp:coreProperties>
</file>