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93" r:id="rId5"/>
    <p:sldId id="299" r:id="rId6"/>
    <p:sldId id="294" r:id="rId7"/>
    <p:sldId id="296" r:id="rId8"/>
    <p:sldId id="297" r:id="rId9"/>
    <p:sldId id="300" r:id="rId10"/>
    <p:sldId id="259" r:id="rId11"/>
    <p:sldId id="260" r:id="rId12"/>
    <p:sldId id="298" r:id="rId13"/>
    <p:sldId id="262" r:id="rId14"/>
    <p:sldId id="301" r:id="rId15"/>
    <p:sldId id="302" r:id="rId16"/>
    <p:sldId id="267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4A35"/>
    <a:srgbClr val="F5ECCB"/>
    <a:srgbClr val="F0D7A6"/>
    <a:srgbClr val="EDD097"/>
    <a:srgbClr val="FFCC99"/>
    <a:srgbClr val="5D1919"/>
    <a:srgbClr val="FFCCFF"/>
    <a:srgbClr val="6B582F"/>
    <a:srgbClr val="7D475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73" autoAdjust="0"/>
  </p:normalViewPr>
  <p:slideViewPr>
    <p:cSldViewPr>
      <p:cViewPr>
        <p:scale>
          <a:sx n="60" d="100"/>
          <a:sy n="60" d="100"/>
        </p:scale>
        <p:origin x="-7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AE9DC-4941-40A8-BDA6-F2C05EF432B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61B0B-8107-4376-AD17-E374B2D88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AE9DC-4941-40A8-BDA6-F2C05EF432B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61B0B-8107-4376-AD17-E374B2D88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AE9DC-4941-40A8-BDA6-F2C05EF432B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61B0B-8107-4376-AD17-E374B2D88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AE9DC-4941-40A8-BDA6-F2C05EF432B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61B0B-8107-4376-AD17-E374B2D88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AE9DC-4941-40A8-BDA6-F2C05EF432B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61B0B-8107-4376-AD17-E374B2D88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AE9DC-4941-40A8-BDA6-F2C05EF432B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61B0B-8107-4376-AD17-E374B2D88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AE9DC-4941-40A8-BDA6-F2C05EF432B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61B0B-8107-4376-AD17-E374B2D88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AE9DC-4941-40A8-BDA6-F2C05EF432B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61B0B-8107-4376-AD17-E374B2D88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AE9DC-4941-40A8-BDA6-F2C05EF432B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61B0B-8107-4376-AD17-E374B2D88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AE9DC-4941-40A8-BDA6-F2C05EF432B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61B0B-8107-4376-AD17-E374B2D88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AE9DC-4941-40A8-BDA6-F2C05EF432B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61B0B-8107-4376-AD17-E374B2D88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FAE9DC-4941-40A8-BDA6-F2C05EF432B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E161B0B-8107-4376-AD17-E374B2D88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745610" cy="2595138"/>
          </a:xfrm>
          <a:solidFill>
            <a:srgbClr val="F5ECCB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/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наставнических пар: этапы, возможности, перспективы. Этические основы и риски наставнической деятельности»</a:t>
            </a:r>
            <a:endParaRPr lang="ru-RU" sz="4000" b="1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3672408" cy="370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267744" y="4005064"/>
            <a:ext cx="6480720" cy="2550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i="1" dirty="0" smtClean="0">
              <a:solidFill>
                <a:srgbClr val="974A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03024" y="1268760"/>
            <a:ext cx="7890080" cy="52287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Применять нормативную правовую базу;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«Вводить в должность» своего подопечного;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Консультировать, оказывать помощь, устранять ошибки;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Личным примером развивать положительные качества, содействовать личностному развитию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5D191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8640"/>
            <a:ext cx="7344816" cy="523220"/>
          </a:xfrm>
          <a:prstGeom prst="rect">
            <a:avLst/>
          </a:prstGeom>
          <a:solidFill>
            <a:srgbClr val="EDD097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должен знать и уметь: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6632"/>
            <a:ext cx="8072625" cy="6595666"/>
          </a:xfrm>
        </p:spPr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ru-RU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наставника</a:t>
            </a:r>
            <a:endParaRPr lang="ru-RU" sz="4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Выбирать формы  и методы взаимодействия с наставляемым;</a:t>
            </a:r>
          </a:p>
          <a:p>
            <a:pPr marL="109728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Привлекать наставляемого к участию в мероприятиях;</a:t>
            </a:r>
          </a:p>
          <a:p>
            <a:pPr marL="109728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составе комиссий принимать участие в аттестации наставляемого;</a:t>
            </a:r>
          </a:p>
          <a:p>
            <a:pPr marL="109728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Принимать участие в оценке качества реализованной программы наставничества;</a:t>
            </a:r>
          </a:p>
          <a:p>
            <a:pPr marL="109728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Обращаться к куратору с предложениями по внесению изменений, дополнений в программу наставничества;</a:t>
            </a:r>
          </a:p>
          <a:p>
            <a:pPr marL="109728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Обращаться к руководителю ОО с заявлением о сложении обязанностей наставника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6632"/>
            <a:ext cx="8072625" cy="659566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наставляемого</a:t>
            </a:r>
          </a:p>
          <a:p>
            <a:pPr marL="109728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Самостоятельно выстраивать индивидуальный образовательный маршрут;</a:t>
            </a:r>
          </a:p>
          <a:p>
            <a:pPr marL="109728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Пользоваться имеющейся в ОО нормативной, информационно- аналитической 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учебно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методической документацией;</a:t>
            </a:r>
          </a:p>
          <a:p>
            <a:pPr marL="109728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Обращаться к наставнику за советом, помощью;</a:t>
            </a:r>
          </a:p>
          <a:p>
            <a:pPr marL="109728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Выходить с ходатайством о замене наставника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7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6461" y="116632"/>
            <a:ext cx="7848872" cy="662473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наставляемым</a:t>
            </a:r>
          </a:p>
          <a:p>
            <a:pPr marL="109728" indent="0">
              <a:buNone/>
            </a:pPr>
            <a:r>
              <a:rPr lang="ru-RU" sz="2400" dirty="0" smtClean="0">
                <a:solidFill>
                  <a:srgbClr val="5D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5D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нормативные документы, определяющие </a:t>
            </a:r>
            <a:r>
              <a:rPr lang="ru-RU" sz="2400" dirty="0" smtClean="0">
                <a:solidFill>
                  <a:srgbClr val="5D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5D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деятельности школы и функциональные обязанности по занимаемой должности;</a:t>
            </a:r>
          </a:p>
          <a:p>
            <a:pPr marL="109728" indent="0">
              <a:buNone/>
            </a:pPr>
            <a:r>
              <a:rPr lang="ru-RU" sz="2400" dirty="0" smtClean="0">
                <a:solidFill>
                  <a:srgbClr val="5D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выполнять план профессионального становления в установленные сроки; </a:t>
            </a:r>
          </a:p>
          <a:p>
            <a:pPr marL="109728" indent="0">
              <a:buNone/>
            </a:pPr>
            <a:r>
              <a:rPr lang="ru-RU" sz="2400" dirty="0" smtClean="0">
                <a:solidFill>
                  <a:srgbClr val="5D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постоянно работать над повышением профессионального мастерства, овладевать практическими навыками по занимаемой должности;</a:t>
            </a:r>
          </a:p>
          <a:p>
            <a:pPr marL="109728" indent="0">
              <a:buNone/>
            </a:pPr>
            <a:r>
              <a:rPr lang="ru-RU" sz="2400" dirty="0" smtClean="0">
                <a:solidFill>
                  <a:srgbClr val="5D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учиться у наставника передовым методам и формам работы, правильно строить свои взаимоотношения с ним;</a:t>
            </a:r>
          </a:p>
          <a:p>
            <a:pPr marL="109728" indent="0">
              <a:buNone/>
            </a:pPr>
            <a:r>
              <a:rPr lang="ru-RU" sz="2400" dirty="0" smtClean="0">
                <a:solidFill>
                  <a:srgbClr val="5D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совершенствовать свой общеобразовательный и культурный уровень;</a:t>
            </a:r>
          </a:p>
          <a:p>
            <a:pPr marL="109728" indent="0">
              <a:buNone/>
            </a:pPr>
            <a:r>
              <a:rPr lang="ru-RU" sz="2400" dirty="0" smtClean="0">
                <a:solidFill>
                  <a:srgbClr val="5D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периодически отчитываться о своей работе перед наставником и руководителем методического объединения</a:t>
            </a:r>
            <a:endParaRPr lang="ru-RU" sz="2300" dirty="0">
              <a:solidFill>
                <a:srgbClr val="5D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Риски, возникающие при взаимодействии наставнических пар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Высокая нагрузка по основной должности</a:t>
            </a:r>
          </a:p>
          <a:p>
            <a:r>
              <a:rPr lang="ru-RU" dirty="0" smtClean="0"/>
              <a:t>Формализм в выполнении функций наставника</a:t>
            </a:r>
          </a:p>
          <a:p>
            <a:r>
              <a:rPr lang="ru-RU" dirty="0" smtClean="0"/>
              <a:t>Отношение наставника к наставляемому по модели «учитель- ученик»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Проблемы, связанные с наставляемыми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Низкая мотивация, связанная с переоценкой собственных возможностей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Инфантильность, низкий уровень ответственности, отсутствие готовности и способности к длительному и добросовестному труду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476672"/>
            <a:ext cx="8244408" cy="638132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Вывод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Необходимо развивать систему наставничества, так как правильно спланированная работа педагога- наставника помогает достичь гораздо больших успехов, чем можно было бы ожидать, преодолевать трудности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2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73188" y="2587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01578"/>
            <a:ext cx="8172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Благодарю за внимание и желаю, чтобы в Вашей жизни всегда был человек, к которому Вы могли бы в трудной ситуации обратиться за помощью  и получить ценный совет.  </a:t>
            </a:r>
            <a:endParaRPr lang="ru-RU" sz="44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7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764704"/>
            <a:ext cx="7198568" cy="4118615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rgbClr val="974A35"/>
                </a:solidFill>
                <a:latin typeface="Monotype Corsiva" panose="03010101010201010101" pitchFamily="66" charset="0"/>
              </a:rPr>
              <a:t>          </a:t>
            </a:r>
            <a:r>
              <a:rPr lang="ru-RU" sz="3600" b="1" dirty="0">
                <a:solidFill>
                  <a:srgbClr val="974A35"/>
                </a:solidFill>
                <a:latin typeface="Monotype Corsiva" panose="03010101010201010101" pitchFamily="66" charset="0"/>
              </a:rPr>
              <a:t>«</a:t>
            </a:r>
            <a:r>
              <a:rPr lang="ru-RU" sz="3600" b="1" i="1" dirty="0">
                <a:solidFill>
                  <a:srgbClr val="974A35"/>
                </a:solidFill>
                <a:latin typeface="Monotype Corsiva" panose="03010101010201010101" pitchFamily="66" charset="0"/>
              </a:rPr>
              <a:t>Человек не может </a:t>
            </a:r>
            <a:endParaRPr lang="ru-RU" sz="3600" b="1" dirty="0">
              <a:solidFill>
                <a:srgbClr val="974A35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3600" b="1" i="1" dirty="0">
                <a:solidFill>
                  <a:srgbClr val="974A35"/>
                </a:solidFill>
                <a:latin typeface="Monotype Corsiva" panose="03010101010201010101" pitchFamily="66" charset="0"/>
              </a:rPr>
              <a:t>по-настоящему усовершенствоваться, </a:t>
            </a:r>
            <a:endParaRPr lang="ru-RU" sz="3600" b="1" dirty="0">
              <a:solidFill>
                <a:srgbClr val="974A35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3600" b="1" i="1" dirty="0">
                <a:solidFill>
                  <a:srgbClr val="974A35"/>
                </a:solidFill>
                <a:latin typeface="Monotype Corsiva" panose="03010101010201010101" pitchFamily="66" charset="0"/>
              </a:rPr>
              <a:t>если не помогает усовершенствоваться другим».</a:t>
            </a:r>
            <a:endParaRPr lang="ru-RU" sz="3600" b="1" dirty="0">
              <a:solidFill>
                <a:srgbClr val="974A35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3600" b="1" i="1" dirty="0">
                <a:solidFill>
                  <a:srgbClr val="974A35"/>
                </a:solidFill>
                <a:latin typeface="Monotype Corsiva" panose="03010101010201010101" pitchFamily="66" charset="0"/>
              </a:rPr>
              <a:t> Чарльз Диккенс</a:t>
            </a:r>
            <a:endParaRPr lang="ru-RU" sz="3600" b="1" dirty="0">
              <a:solidFill>
                <a:srgbClr val="974A35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5"/>
            <a:ext cx="3600400" cy="433434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2039" y="-72182"/>
            <a:ext cx="8095051" cy="527417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Создание программы наставничества продиктовано велением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времени. Сама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жизнь подсказывает нам необходимость взаимодействия между людьми для достижения общих целей.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8100392" cy="42909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</p:pic>
      <p:sp>
        <p:nvSpPr>
          <p:cNvPr id="4" name="Стрелка вправо 3"/>
          <p:cNvSpPr/>
          <p:nvPr/>
        </p:nvSpPr>
        <p:spPr>
          <a:xfrm rot="17800083">
            <a:off x="4652534" y="2482892"/>
            <a:ext cx="474062" cy="2852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739" y="0"/>
            <a:ext cx="8280920" cy="553061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Наставник и наставляемый- важнейшие участники наставнической деятельности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544616" cy="387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92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Каковы перспективы профессионального роста наставника?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Утверждение новой квалификационной категории</a:t>
            </a:r>
          </a:p>
          <a:p>
            <a:pPr lvl="8"/>
            <a:r>
              <a:rPr lang="ru-RU" dirty="0" err="1" smtClean="0">
                <a:latin typeface="Arial" pitchFamily="34" charset="0"/>
                <a:cs typeface="Arial" pitchFamily="34" charset="0"/>
              </a:rPr>
              <a:t>Атег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« педагог- наставник»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3024336" cy="370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739" y="0"/>
            <a:ext cx="8280920" cy="553061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Наставляемым, как правило, является молодой педагог, только что пришедший в профессию</a:t>
            </a:r>
            <a:endParaRPr lang="ru-RU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28125"/>
            <a:ext cx="72008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27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867"/>
            <a:ext cx="9144000" cy="700453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Профессиональная помощь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необходима:  </a:t>
            </a:r>
          </a:p>
          <a:p>
            <a:pPr marL="109728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вновь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прибывшим в конкретное образовательное учреждение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учителям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09728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чителям, вышедшим на работу после длительного перерыва;</a:t>
            </a:r>
          </a:p>
          <a:p>
            <a:pPr marL="109728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-п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едагогам, подверженным профессиональному и эмоциональному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выгоранию;</a:t>
            </a:r>
          </a:p>
          <a:p>
            <a:pPr marL="109728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-педагоги, которые начинают работу с детьми ОВЗ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554461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52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4867"/>
            <a:ext cx="8033169" cy="95586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86" y="620688"/>
            <a:ext cx="3744416" cy="307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39544" y="1484784"/>
            <a:ext cx="4104456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Важным условием наставнических пар является принцип добровольности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29042" y="4221089"/>
            <a:ext cx="7419422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Важным фактором успешного взаимодействия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пары «наставник- наставляемый» – наличие объединяющих моментов: общность интересов, симпатия, уважение и доверие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771800" y="3861048"/>
            <a:ext cx="390194" cy="61727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07083" y="3014340"/>
            <a:ext cx="558772" cy="32721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6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818072" cy="14176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Важнейшие подходы к взаимодействию наставника с наставляемым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двусторонний, обоюдный процесс;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наставляемый является субъектом собственного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развития;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соблюдение этических принципов взаимодействия и общения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1029</TotalTime>
  <Words>500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«Взаимодействие наставнических пар: этапы, возможности, перспективы. Этические основы и риски наставнической деятельности»</vt:lpstr>
      <vt:lpstr>Слайд 2</vt:lpstr>
      <vt:lpstr>Слайд 3</vt:lpstr>
      <vt:lpstr>Слайд 4</vt:lpstr>
      <vt:lpstr>Каковы перспективы профессионального роста наставника?</vt:lpstr>
      <vt:lpstr>Слайд 6</vt:lpstr>
      <vt:lpstr>Слайд 7</vt:lpstr>
      <vt:lpstr>Слайд 8</vt:lpstr>
      <vt:lpstr>Важнейшие подходы к взаимодействию наставника с наставляемым</vt:lpstr>
      <vt:lpstr>Слайд 10</vt:lpstr>
      <vt:lpstr>Слайд 11</vt:lpstr>
      <vt:lpstr>Слайд 12</vt:lpstr>
      <vt:lpstr>Слайд 13</vt:lpstr>
      <vt:lpstr>Риски, возникающие при взаимодействии наставнических пар</vt:lpstr>
      <vt:lpstr>Проблемы, связанные с наставляемыми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Социально-образовательный проект патриотической направленности</dc:title>
  <dc:creator>O_Shirokova</dc:creator>
  <cp:lastModifiedBy>482</cp:lastModifiedBy>
  <cp:revision>73</cp:revision>
  <dcterms:created xsi:type="dcterms:W3CDTF">2016-02-10T11:05:10Z</dcterms:created>
  <dcterms:modified xsi:type="dcterms:W3CDTF">2023-03-29T12:34:57Z</dcterms:modified>
</cp:coreProperties>
</file>