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31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31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31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02197"/>
            <a:ext cx="12192000" cy="1955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0161" y="292863"/>
            <a:ext cx="455838" cy="5361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4451" y="1844039"/>
            <a:ext cx="7089648" cy="45598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767584" y="1757679"/>
            <a:ext cx="7265034" cy="4734560"/>
          </a:xfrm>
          <a:custGeom>
            <a:avLst/>
            <a:gdLst/>
            <a:ahLst/>
            <a:cxnLst/>
            <a:rect l="l" t="t" r="r" b="b"/>
            <a:pathLst>
              <a:path w="7265034" h="4734560">
                <a:moveTo>
                  <a:pt x="7194169" y="69850"/>
                </a:moveTo>
                <a:lnTo>
                  <a:pt x="70739" y="69850"/>
                </a:lnTo>
                <a:lnTo>
                  <a:pt x="70739" y="87630"/>
                </a:lnTo>
                <a:lnTo>
                  <a:pt x="70739" y="4645660"/>
                </a:lnTo>
                <a:lnTo>
                  <a:pt x="70739" y="4663440"/>
                </a:lnTo>
                <a:lnTo>
                  <a:pt x="7194169" y="4663440"/>
                </a:lnTo>
                <a:lnTo>
                  <a:pt x="7194169" y="4646180"/>
                </a:lnTo>
                <a:lnTo>
                  <a:pt x="7194169" y="4645660"/>
                </a:lnTo>
                <a:lnTo>
                  <a:pt x="7194169" y="87884"/>
                </a:lnTo>
                <a:lnTo>
                  <a:pt x="7176516" y="87884"/>
                </a:lnTo>
                <a:lnTo>
                  <a:pt x="7176516" y="4645660"/>
                </a:lnTo>
                <a:lnTo>
                  <a:pt x="88392" y="4645660"/>
                </a:lnTo>
                <a:lnTo>
                  <a:pt x="88392" y="87630"/>
                </a:lnTo>
                <a:lnTo>
                  <a:pt x="7194169" y="87630"/>
                </a:lnTo>
                <a:lnTo>
                  <a:pt x="7194169" y="69850"/>
                </a:lnTo>
                <a:close/>
              </a:path>
              <a:path w="7265034" h="4734560">
                <a:moveTo>
                  <a:pt x="7264908" y="0"/>
                </a:moveTo>
                <a:lnTo>
                  <a:pt x="0" y="0"/>
                </a:lnTo>
                <a:lnTo>
                  <a:pt x="0" y="52070"/>
                </a:lnTo>
                <a:lnTo>
                  <a:pt x="0" y="4681220"/>
                </a:lnTo>
                <a:lnTo>
                  <a:pt x="0" y="4734560"/>
                </a:lnTo>
                <a:lnTo>
                  <a:pt x="7264908" y="4734560"/>
                </a:lnTo>
                <a:lnTo>
                  <a:pt x="7264908" y="4681525"/>
                </a:lnTo>
                <a:lnTo>
                  <a:pt x="7264908" y="4681220"/>
                </a:lnTo>
                <a:lnTo>
                  <a:pt x="7264908" y="52578"/>
                </a:lnTo>
                <a:lnTo>
                  <a:pt x="7211822" y="52578"/>
                </a:lnTo>
                <a:lnTo>
                  <a:pt x="7211822" y="4681220"/>
                </a:lnTo>
                <a:lnTo>
                  <a:pt x="53086" y="4681220"/>
                </a:lnTo>
                <a:lnTo>
                  <a:pt x="53086" y="52070"/>
                </a:lnTo>
                <a:lnTo>
                  <a:pt x="7264908" y="52070"/>
                </a:lnTo>
                <a:lnTo>
                  <a:pt x="7264908" y="0"/>
                </a:lnTo>
                <a:close/>
              </a:path>
            </a:pathLst>
          </a:custGeom>
          <a:solidFill>
            <a:srgbClr val="79B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652" y="368808"/>
            <a:ext cx="1548384" cy="8656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058" y="1977750"/>
            <a:ext cx="1619290" cy="16192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902197"/>
            <a:ext cx="12192000" cy="19557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80161" y="292863"/>
            <a:ext cx="455838" cy="5361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8341" y="2357094"/>
            <a:ext cx="987531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31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159" y="1333627"/>
            <a:ext cx="1035685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12472" y="6610778"/>
            <a:ext cx="154304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VRME202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nastavnik@apkpro.ru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88168" y="152400"/>
            <a:ext cx="1477010" cy="1548765"/>
            <a:chOff x="10488168" y="152400"/>
            <a:chExt cx="1477010" cy="1548765"/>
          </a:xfrm>
        </p:grpSpPr>
        <p:sp>
          <p:nvSpPr>
            <p:cNvPr id="3" name="object 3"/>
            <p:cNvSpPr/>
            <p:nvPr/>
          </p:nvSpPr>
          <p:spPr>
            <a:xfrm>
              <a:off x="10488168" y="152400"/>
              <a:ext cx="1477010" cy="1548765"/>
            </a:xfrm>
            <a:custGeom>
              <a:avLst/>
              <a:gdLst/>
              <a:ahLst/>
              <a:cxnLst/>
              <a:rect l="l" t="t" r="r" b="b"/>
              <a:pathLst>
                <a:path w="1477009" h="1548764">
                  <a:moveTo>
                    <a:pt x="1476755" y="0"/>
                  </a:moveTo>
                  <a:lnTo>
                    <a:pt x="0" y="0"/>
                  </a:lnTo>
                  <a:lnTo>
                    <a:pt x="0" y="1548384"/>
                  </a:lnTo>
                  <a:lnTo>
                    <a:pt x="1476755" y="1548384"/>
                  </a:lnTo>
                  <a:lnTo>
                    <a:pt x="1476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0816" y="188976"/>
              <a:ext cx="803148" cy="99364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5275" marR="5080" indent="-1553210">
              <a:lnSpc>
                <a:spcPct val="125000"/>
              </a:lnSpc>
              <a:spcBef>
                <a:spcPts val="100"/>
              </a:spcBef>
            </a:pPr>
            <a:r>
              <a:rPr spc="-5" dirty="0"/>
              <a:t>ЦИФРОВЫЕ </a:t>
            </a:r>
            <a:r>
              <a:rPr spc="-15" dirty="0"/>
              <a:t>ИНСТРУМЕНТЫ </a:t>
            </a:r>
            <a:r>
              <a:rPr spc="-45" dirty="0"/>
              <a:t>НАСТАВНИЧЕСТВА </a:t>
            </a:r>
            <a:r>
              <a:rPr spc="-875" dirty="0"/>
              <a:t> </a:t>
            </a:r>
            <a:r>
              <a:rPr spc="-5" dirty="0"/>
              <a:t>ПЕДАГОГИЧЕСКИХ</a:t>
            </a:r>
            <a:r>
              <a:rPr spc="-50" dirty="0"/>
              <a:t> </a:t>
            </a:r>
            <a:r>
              <a:rPr spc="-30" dirty="0"/>
              <a:t>РАБОТНИКОВ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341" y="2357094"/>
            <a:ext cx="9875316" cy="1107996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0526" y="248792"/>
            <a:ext cx="7186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95550" algn="l"/>
                <a:tab pos="4759960" algn="l"/>
              </a:tabLst>
            </a:pPr>
            <a:r>
              <a:rPr sz="2400" dirty="0"/>
              <a:t>Особенн</a:t>
            </a:r>
            <a:r>
              <a:rPr sz="2400" spc="-35" dirty="0"/>
              <a:t>о</a:t>
            </a:r>
            <a:r>
              <a:rPr sz="2400" spc="5" dirty="0"/>
              <a:t>с</a:t>
            </a:r>
            <a:r>
              <a:rPr sz="2400" spc="-25" dirty="0"/>
              <a:t>т</a:t>
            </a:r>
            <a:r>
              <a:rPr sz="2400" dirty="0"/>
              <a:t>и	р</a:t>
            </a:r>
            <a:r>
              <a:rPr sz="2400" spc="5" dirty="0"/>
              <a:t>еа</a:t>
            </a:r>
            <a:r>
              <a:rPr sz="2400" spc="-5" dirty="0"/>
              <a:t>ли</a:t>
            </a:r>
            <a:r>
              <a:rPr sz="2400" spc="-45" dirty="0"/>
              <a:t>з</a:t>
            </a:r>
            <a:r>
              <a:rPr sz="2400" spc="-5" dirty="0"/>
              <a:t>аци</a:t>
            </a:r>
            <a:r>
              <a:rPr sz="2400" dirty="0"/>
              <a:t>и	на</a:t>
            </a:r>
            <a:r>
              <a:rPr sz="2400" spc="5" dirty="0"/>
              <a:t>с</a:t>
            </a:r>
            <a:r>
              <a:rPr sz="2400" spc="-15" dirty="0"/>
              <a:t>т</a:t>
            </a:r>
            <a:r>
              <a:rPr sz="2400" spc="-5" dirty="0"/>
              <a:t>а</a:t>
            </a:r>
            <a:r>
              <a:rPr sz="2400" spc="5" dirty="0"/>
              <a:t>в</a:t>
            </a:r>
            <a:r>
              <a:rPr sz="2400" dirty="0"/>
              <a:t>нич</a:t>
            </a:r>
            <a:r>
              <a:rPr sz="2400" spc="-40" dirty="0"/>
              <a:t>е</a:t>
            </a:r>
            <a:r>
              <a:rPr sz="2400" spc="5" dirty="0"/>
              <a:t>с</a:t>
            </a:r>
            <a:r>
              <a:rPr sz="2400" spc="-15" dirty="0"/>
              <a:t>т</a:t>
            </a:r>
            <a:r>
              <a:rPr sz="2400" spc="-40" dirty="0"/>
              <a:t>в</a:t>
            </a:r>
            <a:r>
              <a:rPr sz="2400" dirty="0"/>
              <a:t>а  </a:t>
            </a:r>
            <a:r>
              <a:rPr sz="2400" spc="-10" dirty="0"/>
              <a:t>педагогических</a:t>
            </a:r>
            <a:r>
              <a:rPr sz="2400" spc="15" dirty="0"/>
              <a:t> </a:t>
            </a:r>
            <a:r>
              <a:rPr sz="2400" spc="-15" dirty="0"/>
              <a:t>работников</a:t>
            </a:r>
            <a:r>
              <a:rPr sz="2400" spc="5" dirty="0"/>
              <a:t> </a:t>
            </a:r>
            <a:r>
              <a:rPr sz="2400" dirty="0"/>
              <a:t>в </a:t>
            </a:r>
            <a:r>
              <a:rPr sz="2400" spc="-15" dirty="0"/>
              <a:t>цифровую</a:t>
            </a:r>
            <a:r>
              <a:rPr sz="2400" spc="25" dirty="0"/>
              <a:t> </a:t>
            </a:r>
            <a:r>
              <a:rPr sz="2400" spc="-15" dirty="0"/>
              <a:t>эпоху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856" y="188976"/>
            <a:ext cx="1548383" cy="86563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pc="-15" dirty="0"/>
              <a:t>Современное</a:t>
            </a:r>
            <a:r>
              <a:rPr spc="-10" dirty="0"/>
              <a:t> общее,</a:t>
            </a:r>
            <a:r>
              <a:rPr spc="-5" dirty="0"/>
              <a:t> </a:t>
            </a:r>
            <a:r>
              <a:rPr spc="-15" dirty="0"/>
              <a:t>среднее</a:t>
            </a:r>
            <a:r>
              <a:rPr spc="-10" dirty="0"/>
              <a:t> </a:t>
            </a:r>
            <a:r>
              <a:rPr spc="-5" dirty="0"/>
              <a:t>профессиональное</a:t>
            </a:r>
            <a:r>
              <a:rPr dirty="0"/>
              <a:t> </a:t>
            </a:r>
            <a:r>
              <a:rPr spc="-5" dirty="0"/>
              <a:t>и</a:t>
            </a:r>
            <a:r>
              <a:rPr dirty="0"/>
              <a:t> </a:t>
            </a:r>
            <a:r>
              <a:rPr spc="-10" dirty="0"/>
              <a:t>дополнительное</a:t>
            </a:r>
            <a:r>
              <a:rPr spc="-5" dirty="0"/>
              <a:t> </a:t>
            </a:r>
            <a:r>
              <a:rPr spc="-20" dirty="0"/>
              <a:t>образование</a:t>
            </a:r>
            <a:r>
              <a:rPr spc="-15" dirty="0"/>
              <a:t> </a:t>
            </a:r>
            <a:r>
              <a:rPr spc="-10" dirty="0"/>
              <a:t>ориентировано</a:t>
            </a:r>
            <a:r>
              <a:rPr spc="-5" dirty="0"/>
              <a:t> </a:t>
            </a:r>
            <a:r>
              <a:rPr spc="-20" dirty="0"/>
              <a:t>на </a:t>
            </a:r>
            <a:r>
              <a:rPr spc="-15" dirty="0"/>
              <a:t> использование </a:t>
            </a:r>
            <a:r>
              <a:rPr spc="-5" dirty="0"/>
              <a:t>цифровых </a:t>
            </a:r>
            <a:r>
              <a:rPr spc="-10" dirty="0"/>
              <a:t>технологий, </a:t>
            </a:r>
            <a:r>
              <a:rPr spc="-20" dirty="0"/>
              <a:t>необходимых </a:t>
            </a:r>
            <a:r>
              <a:rPr dirty="0"/>
              <a:t>для </a:t>
            </a:r>
            <a:r>
              <a:rPr spc="-10" dirty="0"/>
              <a:t>современной </a:t>
            </a:r>
            <a:r>
              <a:rPr spc="-30" dirty="0"/>
              <a:t>жизни </a:t>
            </a:r>
            <a:r>
              <a:rPr spc="-5" dirty="0"/>
              <a:t>в </a:t>
            </a:r>
            <a:r>
              <a:rPr spc="-15" dirty="0"/>
              <a:t>цифровом </a:t>
            </a:r>
            <a:r>
              <a:rPr spc="-10" dirty="0"/>
              <a:t>обществе. </a:t>
            </a:r>
            <a:r>
              <a:rPr spc="-50" dirty="0"/>
              <a:t>Для </a:t>
            </a:r>
            <a:r>
              <a:rPr spc="-45" dirty="0"/>
              <a:t> </a:t>
            </a:r>
            <a:r>
              <a:rPr spc="-30" dirty="0"/>
              <a:t>педагога</a:t>
            </a:r>
            <a:r>
              <a:rPr spc="-25" dirty="0"/>
              <a:t> </a:t>
            </a:r>
            <a:r>
              <a:rPr spc="-20" dirty="0"/>
              <a:t>сегодня</a:t>
            </a:r>
            <a:r>
              <a:rPr spc="-15" dirty="0"/>
              <a:t> </a:t>
            </a:r>
            <a:r>
              <a:rPr spc="-10" dirty="0"/>
              <a:t>востребованы </a:t>
            </a:r>
            <a:r>
              <a:rPr spc="-30" dirty="0"/>
              <a:t>такие</a:t>
            </a:r>
            <a:r>
              <a:rPr spc="-25" dirty="0"/>
              <a:t> компетенции,</a:t>
            </a:r>
            <a:r>
              <a:rPr spc="-20" dirty="0"/>
              <a:t> </a:t>
            </a:r>
            <a:r>
              <a:rPr spc="-65" dirty="0"/>
              <a:t>как</a:t>
            </a:r>
            <a:r>
              <a:rPr spc="-60" dirty="0"/>
              <a:t> </a:t>
            </a:r>
            <a:r>
              <a:rPr spc="-10" dirty="0"/>
              <a:t>информационная </a:t>
            </a:r>
            <a:r>
              <a:rPr spc="-35" dirty="0"/>
              <a:t>культура</a:t>
            </a:r>
            <a:r>
              <a:rPr spc="-30" dirty="0"/>
              <a:t> </a:t>
            </a:r>
            <a:r>
              <a:rPr spc="-5" dirty="0"/>
              <a:t>личности, </a:t>
            </a:r>
            <a:r>
              <a:rPr spc="-20" dirty="0"/>
              <a:t>аспекты </a:t>
            </a:r>
            <a:r>
              <a:rPr spc="-15" dirty="0"/>
              <a:t> информационной</a:t>
            </a:r>
            <a:r>
              <a:rPr spc="80" dirty="0"/>
              <a:t> </a:t>
            </a:r>
            <a:r>
              <a:rPr spc="-20" dirty="0"/>
              <a:t>безопасности,</a:t>
            </a:r>
            <a:r>
              <a:rPr spc="50" dirty="0"/>
              <a:t> </a:t>
            </a:r>
            <a:r>
              <a:rPr spc="-20" dirty="0"/>
              <a:t>ИТ-компетентность,</a:t>
            </a:r>
            <a:r>
              <a:rPr spc="85" dirty="0"/>
              <a:t> </a:t>
            </a:r>
            <a:r>
              <a:rPr spc="-35" dirty="0"/>
              <a:t>медиакультура</a:t>
            </a:r>
            <a:r>
              <a:rPr spc="110" dirty="0"/>
              <a:t> </a:t>
            </a:r>
            <a:r>
              <a:rPr spc="-5" dirty="0"/>
              <a:t>и</a:t>
            </a:r>
            <a:r>
              <a:rPr spc="30" dirty="0"/>
              <a:t> </a:t>
            </a:r>
            <a:r>
              <a:rPr spc="-10" dirty="0"/>
              <a:t>цифровая</a:t>
            </a:r>
            <a:r>
              <a:rPr spc="35" dirty="0"/>
              <a:t> </a:t>
            </a:r>
            <a:r>
              <a:rPr spc="-25" dirty="0"/>
              <a:t>коммуникация.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pc="-5" dirty="0"/>
              <a:t>Быстрое</a:t>
            </a:r>
            <a:r>
              <a:rPr dirty="0"/>
              <a:t> </a:t>
            </a:r>
            <a:r>
              <a:rPr spc="-10" dirty="0"/>
              <a:t>освоение</a:t>
            </a:r>
            <a:r>
              <a:rPr spc="-5" dirty="0"/>
              <a:t> </a:t>
            </a:r>
            <a:r>
              <a:rPr spc="-25" dirty="0"/>
              <a:t>педагогическими</a:t>
            </a:r>
            <a:r>
              <a:rPr spc="-20" dirty="0"/>
              <a:t> работниками</a:t>
            </a:r>
            <a:r>
              <a:rPr spc="-15" dirty="0"/>
              <a:t> </a:t>
            </a:r>
            <a:r>
              <a:rPr spc="-5" dirty="0"/>
              <a:t>цифровых</a:t>
            </a:r>
            <a:r>
              <a:rPr dirty="0"/>
              <a:t> </a:t>
            </a:r>
            <a:r>
              <a:rPr spc="-25" dirty="0"/>
              <a:t>компетенций</a:t>
            </a:r>
            <a:r>
              <a:rPr spc="-20" dirty="0"/>
              <a:t> </a:t>
            </a:r>
            <a:r>
              <a:rPr spc="-5" dirty="0"/>
              <a:t>способствовало</a:t>
            </a:r>
            <a:r>
              <a:rPr dirty="0"/>
              <a:t> </a:t>
            </a:r>
            <a:r>
              <a:rPr spc="-15" dirty="0"/>
              <a:t>созданию </a:t>
            </a:r>
            <a:r>
              <a:rPr spc="-10" dirty="0"/>
              <a:t> </a:t>
            </a:r>
            <a:r>
              <a:rPr spc="-5" dirty="0"/>
              <a:t>условий</a:t>
            </a:r>
            <a:r>
              <a:rPr dirty="0"/>
              <a:t> для</a:t>
            </a:r>
            <a:r>
              <a:rPr spc="5" dirty="0"/>
              <a:t> </a:t>
            </a:r>
            <a:r>
              <a:rPr spc="-20" dirty="0"/>
              <a:t>перехода</a:t>
            </a:r>
            <a:r>
              <a:rPr spc="-15" dirty="0"/>
              <a:t> </a:t>
            </a:r>
            <a:r>
              <a:rPr spc="-10" dirty="0"/>
              <a:t>наставничества</a:t>
            </a:r>
            <a:r>
              <a:rPr spc="-5" dirty="0"/>
              <a:t> </a:t>
            </a:r>
            <a:r>
              <a:rPr spc="-25" dirty="0"/>
              <a:t>педагогических</a:t>
            </a:r>
            <a:r>
              <a:rPr spc="-20" dirty="0"/>
              <a:t> работников</a:t>
            </a:r>
            <a:r>
              <a:rPr spc="-15" dirty="0"/>
              <a:t> на</a:t>
            </a:r>
            <a:r>
              <a:rPr spc="-10" dirty="0"/>
              <a:t> новую</a:t>
            </a:r>
            <a:r>
              <a:rPr spc="-5" dirty="0"/>
              <a:t> ступень,</a:t>
            </a:r>
            <a:r>
              <a:rPr dirty="0"/>
              <a:t> </a:t>
            </a:r>
            <a:r>
              <a:rPr spc="-15" dirty="0"/>
              <a:t>связанную</a:t>
            </a:r>
            <a:r>
              <a:rPr spc="-10" dirty="0"/>
              <a:t> </a:t>
            </a:r>
            <a:r>
              <a:rPr spc="-5" dirty="0"/>
              <a:t>с </a:t>
            </a:r>
            <a:r>
              <a:rPr dirty="0"/>
              <a:t> </a:t>
            </a:r>
            <a:r>
              <a:rPr spc="-10" dirty="0"/>
              <a:t>цифровизацией.</a:t>
            </a:r>
            <a:r>
              <a:rPr spc="-5" dirty="0"/>
              <a:t> </a:t>
            </a:r>
            <a:r>
              <a:rPr spc="-20" dirty="0"/>
              <a:t>Благодаря</a:t>
            </a:r>
            <a:r>
              <a:rPr spc="-15" dirty="0"/>
              <a:t> </a:t>
            </a:r>
            <a:r>
              <a:rPr spc="-20" dirty="0"/>
              <a:t>этому</a:t>
            </a:r>
            <a:r>
              <a:rPr spc="-15" dirty="0"/>
              <a:t> </a:t>
            </a:r>
            <a:r>
              <a:rPr spc="-10" dirty="0"/>
              <a:t>наставничество</a:t>
            </a:r>
            <a:r>
              <a:rPr spc="-5" dirty="0"/>
              <a:t> </a:t>
            </a:r>
            <a:r>
              <a:rPr spc="-40" dirty="0"/>
              <a:t>может</a:t>
            </a:r>
            <a:r>
              <a:rPr spc="-35" dirty="0"/>
              <a:t> </a:t>
            </a:r>
            <a:r>
              <a:rPr spc="-10" dirty="0"/>
              <a:t>превратиться</a:t>
            </a:r>
            <a:r>
              <a:rPr spc="-5" dirty="0"/>
              <a:t> в</a:t>
            </a:r>
            <a:r>
              <a:rPr dirty="0"/>
              <a:t> </a:t>
            </a:r>
            <a:r>
              <a:rPr spc="-20" dirty="0"/>
              <a:t>широкое</a:t>
            </a:r>
            <a:r>
              <a:rPr spc="-15" dirty="0"/>
              <a:t> </a:t>
            </a:r>
            <a:r>
              <a:rPr spc="-10" dirty="0"/>
              <a:t>общественно- </a:t>
            </a:r>
            <a:r>
              <a:rPr spc="-5" dirty="0"/>
              <a:t> </a:t>
            </a:r>
            <a:r>
              <a:rPr spc="-10" dirty="0"/>
              <a:t>профессиональное</a:t>
            </a:r>
            <a:r>
              <a:rPr spc="60" dirty="0"/>
              <a:t> </a:t>
            </a:r>
            <a:r>
              <a:rPr spc="-15" dirty="0"/>
              <a:t>движение.</a:t>
            </a:r>
          </a:p>
          <a:p>
            <a:pPr marL="299085" marR="5080" indent="-287020" algn="just">
              <a:lnSpc>
                <a:spcPct val="100000"/>
              </a:lnSpc>
              <a:buFont typeface="Wingdings"/>
              <a:buChar char=""/>
              <a:tabLst>
                <a:tab pos="299720" algn="l"/>
              </a:tabLst>
            </a:pPr>
            <a:r>
              <a:rPr spc="-20" dirty="0"/>
              <a:t>Наставники </a:t>
            </a:r>
            <a:r>
              <a:rPr spc="-5" dirty="0"/>
              <a:t>получили </a:t>
            </a:r>
            <a:r>
              <a:rPr spc="-25" dirty="0"/>
              <a:t>возможность </a:t>
            </a:r>
            <a:r>
              <a:rPr spc="-15" dirty="0"/>
              <a:t>перехода на </a:t>
            </a:r>
            <a:r>
              <a:rPr spc="-10" dirty="0"/>
              <a:t>удаленный процесс </a:t>
            </a:r>
            <a:r>
              <a:rPr spc="-20" dirty="0"/>
              <a:t>передачи своего </a:t>
            </a:r>
            <a:r>
              <a:rPr spc="-15" dirty="0"/>
              <a:t>опыта, знаний </a:t>
            </a:r>
            <a:r>
              <a:rPr spc="-5" dirty="0"/>
              <a:t>и </a:t>
            </a:r>
            <a:r>
              <a:rPr dirty="0"/>
              <a:t> </a:t>
            </a:r>
            <a:r>
              <a:rPr spc="-20" dirty="0"/>
              <a:t>навыков</a:t>
            </a:r>
            <a:r>
              <a:rPr spc="-15" dirty="0"/>
              <a:t> наставляемым</a:t>
            </a:r>
            <a:r>
              <a:rPr spc="-10" dirty="0"/>
              <a:t> </a:t>
            </a:r>
            <a:r>
              <a:rPr spc="-5" dirty="0"/>
              <a:t>с</a:t>
            </a:r>
            <a:r>
              <a:rPr dirty="0"/>
              <a:t> </a:t>
            </a:r>
            <a:r>
              <a:rPr spc="-20" dirty="0"/>
              <a:t>использованием</a:t>
            </a:r>
            <a:r>
              <a:rPr spc="-15" dirty="0"/>
              <a:t> </a:t>
            </a:r>
            <a:r>
              <a:rPr spc="-10" dirty="0"/>
              <a:t>современных</a:t>
            </a:r>
            <a:r>
              <a:rPr spc="-5" dirty="0"/>
              <a:t> цифровых </a:t>
            </a:r>
            <a:r>
              <a:rPr spc="-10" dirty="0"/>
              <a:t>технологий.</a:t>
            </a:r>
            <a:r>
              <a:rPr spc="-5" dirty="0"/>
              <a:t> </a:t>
            </a:r>
            <a:r>
              <a:rPr spc="-20" dirty="0"/>
              <a:t>Благодаря</a:t>
            </a:r>
            <a:r>
              <a:rPr spc="-15" dirty="0"/>
              <a:t> </a:t>
            </a:r>
            <a:r>
              <a:rPr spc="-10" dirty="0"/>
              <a:t>цифровым </a:t>
            </a:r>
            <a:r>
              <a:rPr spc="-5" dirty="0"/>
              <a:t> </a:t>
            </a:r>
            <a:r>
              <a:rPr spc="-15" dirty="0"/>
              <a:t>технологиям </a:t>
            </a:r>
            <a:r>
              <a:rPr dirty="0"/>
              <a:t>стало </a:t>
            </a:r>
            <a:r>
              <a:rPr spc="-35" dirty="0"/>
              <a:t>возможным </a:t>
            </a:r>
            <a:r>
              <a:rPr spc="-20" dirty="0"/>
              <a:t>обучать </a:t>
            </a:r>
            <a:r>
              <a:rPr spc="-25" dirty="0"/>
              <a:t>педагогов </a:t>
            </a:r>
            <a:r>
              <a:rPr spc="-15" dirty="0"/>
              <a:t>на </a:t>
            </a:r>
            <a:r>
              <a:rPr spc="-5" dirty="0"/>
              <a:t>их </a:t>
            </a:r>
            <a:r>
              <a:rPr spc="-20" dirty="0"/>
              <a:t>рабочем </a:t>
            </a:r>
            <a:r>
              <a:rPr spc="-15" dirty="0"/>
              <a:t>месте, что </a:t>
            </a:r>
            <a:r>
              <a:rPr spc="-30" dirty="0"/>
              <a:t>гораздо </a:t>
            </a:r>
            <a:r>
              <a:rPr spc="-15" dirty="0"/>
              <a:t>менее </a:t>
            </a:r>
            <a:r>
              <a:rPr spc="-20" dirty="0"/>
              <a:t>затратно по </a:t>
            </a:r>
            <a:r>
              <a:rPr spc="-15" dirty="0"/>
              <a:t> временн</a:t>
            </a:r>
            <a:r>
              <a:rPr b="1" i="1" spc="-15" dirty="0">
                <a:latin typeface="Arial"/>
                <a:cs typeface="Arial"/>
              </a:rPr>
              <a:t>ы</a:t>
            </a:r>
            <a:r>
              <a:rPr spc="-15" dirty="0"/>
              <a:t>м,</a:t>
            </a:r>
            <a:r>
              <a:rPr spc="-10" dirty="0"/>
              <a:t> финансовым</a:t>
            </a:r>
            <a:r>
              <a:rPr spc="-5" dirty="0"/>
              <a:t> и</a:t>
            </a:r>
            <a:r>
              <a:rPr dirty="0"/>
              <a:t> </a:t>
            </a:r>
            <a:r>
              <a:rPr spc="-15" dirty="0"/>
              <a:t>транспортным</a:t>
            </a:r>
            <a:r>
              <a:rPr spc="-10" dirty="0"/>
              <a:t> </a:t>
            </a:r>
            <a:r>
              <a:rPr spc="-35" dirty="0"/>
              <a:t>издержкам</a:t>
            </a:r>
            <a:r>
              <a:rPr spc="-30" dirty="0"/>
              <a:t> </a:t>
            </a:r>
            <a:r>
              <a:rPr spc="-20" dirty="0"/>
              <a:t>по</a:t>
            </a:r>
            <a:r>
              <a:rPr spc="-15" dirty="0"/>
              <a:t> </a:t>
            </a:r>
            <a:r>
              <a:rPr spc="-5" dirty="0"/>
              <a:t>сравнению</a:t>
            </a:r>
            <a:r>
              <a:rPr dirty="0"/>
              <a:t> </a:t>
            </a:r>
            <a:r>
              <a:rPr spc="-5" dirty="0"/>
              <a:t>с</a:t>
            </a:r>
            <a:r>
              <a:rPr dirty="0"/>
              <a:t> </a:t>
            </a:r>
            <a:r>
              <a:rPr spc="-10" dirty="0"/>
              <a:t>традиционными</a:t>
            </a:r>
            <a:r>
              <a:rPr spc="-5" dirty="0"/>
              <a:t> </a:t>
            </a:r>
            <a:r>
              <a:rPr spc="-20" dirty="0"/>
              <a:t>формами </a:t>
            </a:r>
            <a:r>
              <a:rPr spc="-15" dirty="0"/>
              <a:t> </a:t>
            </a:r>
            <a:r>
              <a:rPr spc="-10" dirty="0"/>
              <a:t>повышения</a:t>
            </a:r>
            <a:r>
              <a:rPr spc="35" dirty="0"/>
              <a:t> </a:t>
            </a:r>
            <a:r>
              <a:rPr spc="-20" dirty="0"/>
              <a:t>квалификации.</a:t>
            </a: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9720" algn="l"/>
              </a:tabLst>
            </a:pPr>
            <a:r>
              <a:rPr spc="-20" dirty="0"/>
              <a:t>Благодаря</a:t>
            </a:r>
            <a:r>
              <a:rPr spc="254" dirty="0"/>
              <a:t> </a:t>
            </a:r>
            <a:r>
              <a:rPr spc="-10" dirty="0"/>
              <a:t>дистанционным</a:t>
            </a:r>
            <a:r>
              <a:rPr spc="260" dirty="0"/>
              <a:t> </a:t>
            </a:r>
            <a:r>
              <a:rPr spc="-20" dirty="0"/>
              <a:t>формам</a:t>
            </a:r>
            <a:r>
              <a:rPr spc="270" dirty="0"/>
              <a:t> </a:t>
            </a:r>
            <a:r>
              <a:rPr spc="-10" dirty="0"/>
              <a:t>наставничества</a:t>
            </a:r>
            <a:r>
              <a:rPr spc="260" dirty="0"/>
              <a:t> </a:t>
            </a:r>
            <a:r>
              <a:rPr spc="-15" dirty="0"/>
              <a:t>изменился</a:t>
            </a:r>
            <a:r>
              <a:rPr spc="254" dirty="0"/>
              <a:t> </a:t>
            </a:r>
            <a:r>
              <a:rPr spc="-20" dirty="0"/>
              <a:t>«портрет»</a:t>
            </a:r>
            <a:r>
              <a:rPr spc="280" dirty="0"/>
              <a:t> </a:t>
            </a:r>
            <a:r>
              <a:rPr spc="-15" dirty="0"/>
              <a:t>наставника.</a:t>
            </a:r>
            <a:r>
              <a:rPr spc="260" dirty="0"/>
              <a:t> </a:t>
            </a:r>
            <a:r>
              <a:rPr spc="-25" dirty="0"/>
              <a:t>Теперь</a:t>
            </a:r>
            <a:r>
              <a:rPr spc="260" dirty="0"/>
              <a:t> </a:t>
            </a:r>
            <a:r>
              <a:rPr spc="-10" dirty="0"/>
              <a:t>старшее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204671" y="4748022"/>
            <a:ext cx="8482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36345" algn="l"/>
                <a:tab pos="2611120" algn="l"/>
                <a:tab pos="3048635" algn="l"/>
                <a:tab pos="4180840" algn="l"/>
                <a:tab pos="4502785" algn="l"/>
                <a:tab pos="5615305" algn="l"/>
                <a:tab pos="6802755" algn="l"/>
                <a:tab pos="7381875" algn="l"/>
              </a:tabLst>
            </a:pP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поколение	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обращается	</a:t>
            </a:r>
            <a:r>
              <a:rPr sz="1600" spc="-40" dirty="0">
                <a:solidFill>
                  <a:srgbClr val="0071BB"/>
                </a:solidFill>
                <a:latin typeface="Microsoft Sans Serif"/>
                <a:cs typeface="Microsoft Sans Serif"/>
              </a:rPr>
              <a:t>за	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помощью	</a:t>
            </a:r>
            <a:r>
              <a:rPr sz="1600" spc="-105" dirty="0">
                <a:solidFill>
                  <a:srgbClr val="0071BB"/>
                </a:solidFill>
                <a:latin typeface="Microsoft Sans Serif"/>
                <a:cs typeface="Microsoft Sans Serif"/>
              </a:rPr>
              <a:t>к	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молодым	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педагогам	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для	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овладения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3847465" algn="l"/>
                <a:tab pos="5145405" algn="l"/>
                <a:tab pos="6682105" algn="l"/>
                <a:tab pos="7736840" algn="l"/>
                <a:tab pos="8014334" algn="l"/>
              </a:tabLst>
            </a:pP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фо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р</a:t>
            </a:r>
            <a:r>
              <a:rPr sz="1600" spc="-55" dirty="0">
                <a:solidFill>
                  <a:srgbClr val="0071BB"/>
                </a:solidFill>
                <a:latin typeface="Microsoft Sans Serif"/>
                <a:cs typeface="Microsoft Sans Serif"/>
              </a:rPr>
              <a:t>м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ц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1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-</a:t>
            </a:r>
            <a:r>
              <a:rPr sz="1600" spc="-100" dirty="0">
                <a:solidFill>
                  <a:srgbClr val="0071BB"/>
                </a:solidFill>
                <a:latin typeface="Microsoft Sans Serif"/>
                <a:cs typeface="Microsoft Sans Serif"/>
              </a:rPr>
              <a:t>к</a:t>
            </a:r>
            <a:r>
              <a:rPr sz="1600" spc="-35" dirty="0">
                <a:solidFill>
                  <a:srgbClr val="0071BB"/>
                </a:solidFill>
                <a:latin typeface="Microsoft Sans Serif"/>
                <a:cs typeface="Microsoft Sans Serif"/>
              </a:rPr>
              <a:t>ом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м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spc="-75" dirty="0">
                <a:solidFill>
                  <a:srgbClr val="0071BB"/>
                </a:solidFill>
                <a:latin typeface="Microsoft Sans Serif"/>
                <a:cs typeface="Microsoft Sans Serif"/>
              </a:rPr>
              <a:t>к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ц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ы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м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,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ц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ф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ро</a:t>
            </a:r>
            <a:r>
              <a:rPr sz="1600" spc="5" dirty="0">
                <a:solidFill>
                  <a:srgbClr val="0071BB"/>
                </a:solidFill>
                <a:latin typeface="Microsoft Sans Serif"/>
                <a:cs typeface="Microsoft Sans Serif"/>
              </a:rPr>
              <a:t>в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ы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м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т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е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х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25" dirty="0">
                <a:solidFill>
                  <a:srgbClr val="0071BB"/>
                </a:solidFill>
                <a:latin typeface="Microsoft Sans Serif"/>
                <a:cs typeface="Microsoft Sans Serif"/>
              </a:rPr>
              <a:t>л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г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ями,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в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ы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0071BB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у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пая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в	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р</a:t>
            </a:r>
            <a:r>
              <a:rPr sz="1600" spc="-45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25" dirty="0">
                <a:solidFill>
                  <a:srgbClr val="0071BB"/>
                </a:solidFill>
                <a:latin typeface="Microsoft Sans Serif"/>
                <a:cs typeface="Microsoft Sans Serif"/>
              </a:rPr>
              <a:t>л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4084" y="4748022"/>
            <a:ext cx="14516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современными</a:t>
            </a:r>
            <a:endParaRPr sz="1600">
              <a:latin typeface="Microsoft Sans Serif"/>
              <a:cs typeface="Microsoft Sans Serif"/>
            </a:endParaRPr>
          </a:p>
          <a:p>
            <a:pPr marL="20320">
              <a:lnSpc>
                <a:spcPct val="100000"/>
              </a:lnSpc>
            </a:pP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наставляемых;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4671" y="5235955"/>
            <a:ext cx="10071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молодые</a:t>
            </a:r>
            <a:r>
              <a:rPr sz="1600" spc="12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педагоги-наставники</a:t>
            </a:r>
            <a:r>
              <a:rPr sz="1600" spc="13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помогают</a:t>
            </a:r>
            <a:r>
              <a:rPr sz="1600" spc="1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своим</a:t>
            </a:r>
            <a:r>
              <a:rPr sz="1600" spc="114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коллегам</a:t>
            </a:r>
            <a:r>
              <a:rPr sz="1600" spc="12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в</a:t>
            </a:r>
            <a:r>
              <a:rPr sz="1600" spc="1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освоении</a:t>
            </a:r>
            <a:r>
              <a:rPr sz="1600" spc="1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навыков</a:t>
            </a:r>
            <a:r>
              <a:rPr sz="1600" spc="114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работы</a:t>
            </a:r>
            <a:r>
              <a:rPr sz="1600" spc="1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с</a:t>
            </a:r>
            <a:r>
              <a:rPr sz="1600" spc="1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цифровыми </a:t>
            </a:r>
            <a:r>
              <a:rPr sz="1600" spc="-409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инструментами</a:t>
            </a:r>
            <a:r>
              <a:rPr sz="1600" spc="8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по</a:t>
            </a:r>
            <a:r>
              <a:rPr sz="1600" spc="3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принципу</a:t>
            </a:r>
            <a:r>
              <a:rPr sz="1600" spc="5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«равный</a:t>
            </a:r>
            <a:r>
              <a:rPr sz="1600" spc="4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0071BB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равному».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4" y="188976"/>
            <a:ext cx="1549908" cy="8656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7498" y="416178"/>
            <a:ext cx="6299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E5496"/>
                </a:solidFill>
              </a:rPr>
              <a:t>Цифровые</a:t>
            </a:r>
            <a:r>
              <a:rPr sz="2400" spc="-20" dirty="0">
                <a:solidFill>
                  <a:srgbClr val="2E5496"/>
                </a:solidFill>
              </a:rPr>
              <a:t> </a:t>
            </a:r>
            <a:r>
              <a:rPr sz="2400" spc="-15" dirty="0">
                <a:solidFill>
                  <a:srgbClr val="2E5496"/>
                </a:solidFill>
              </a:rPr>
              <a:t>инструменты</a:t>
            </a:r>
            <a:r>
              <a:rPr sz="2400" spc="35" dirty="0">
                <a:solidFill>
                  <a:srgbClr val="2E5496"/>
                </a:solidFill>
              </a:rPr>
              <a:t> </a:t>
            </a:r>
            <a:r>
              <a:rPr sz="2400" spc="-10" dirty="0">
                <a:solidFill>
                  <a:srgbClr val="2E5496"/>
                </a:solidFill>
              </a:rPr>
              <a:t>наставничества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82980" y="1341119"/>
            <a:ext cx="10046335" cy="2832100"/>
          </a:xfrm>
          <a:custGeom>
            <a:avLst/>
            <a:gdLst/>
            <a:ahLst/>
            <a:cxnLst/>
            <a:rect l="l" t="t" r="r" b="b"/>
            <a:pathLst>
              <a:path w="10046335" h="2832100">
                <a:moveTo>
                  <a:pt x="0" y="2831591"/>
                </a:moveTo>
                <a:lnTo>
                  <a:pt x="10046208" y="2831591"/>
                </a:lnTo>
                <a:lnTo>
                  <a:pt x="10046208" y="0"/>
                </a:lnTo>
                <a:lnTo>
                  <a:pt x="0" y="0"/>
                </a:lnTo>
                <a:lnTo>
                  <a:pt x="0" y="283159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2329" y="1369567"/>
            <a:ext cx="98882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Взаимодействие наставников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с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наставляемыми </a:t>
            </a:r>
            <a:r>
              <a:rPr sz="1600" spc="-40" dirty="0">
                <a:solidFill>
                  <a:srgbClr val="0071BB"/>
                </a:solidFill>
                <a:latin typeface="Microsoft Sans Serif"/>
                <a:cs typeface="Microsoft Sans Serif"/>
              </a:rPr>
              <a:t>может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осуществляться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на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специальном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сервисе 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типа 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LMS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(от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англ. </a:t>
            </a:r>
            <a:r>
              <a:rPr sz="1600" i="1" spc="-5" dirty="0">
                <a:solidFill>
                  <a:srgbClr val="0071BB"/>
                </a:solidFill>
                <a:latin typeface="Arial"/>
                <a:cs typeface="Arial"/>
              </a:rPr>
              <a:t>Learning Management System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) </a:t>
            </a:r>
            <a:r>
              <a:rPr sz="1600" spc="5" dirty="0">
                <a:solidFill>
                  <a:srgbClr val="0071BB"/>
                </a:solidFill>
                <a:latin typeface="Microsoft Sans Serif"/>
                <a:cs typeface="Microsoft Sans Serif"/>
              </a:rPr>
              <a:t>или </a:t>
            </a:r>
            <a:r>
              <a:rPr sz="1600" spc="-65" dirty="0">
                <a:solidFill>
                  <a:srgbClr val="0071BB"/>
                </a:solidFill>
                <a:latin typeface="Microsoft Sans Serif"/>
                <a:cs typeface="Microsoft Sans Serif"/>
              </a:rPr>
              <a:t>СДО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(система дистанционного обучения).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В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их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основе</a:t>
            </a:r>
            <a:r>
              <a:rPr sz="1600" spc="12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заложена</a:t>
            </a:r>
            <a:r>
              <a:rPr sz="1600" spc="15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SaaS-платформа</a:t>
            </a:r>
            <a:r>
              <a:rPr sz="1600" spc="13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(программное</a:t>
            </a:r>
            <a:r>
              <a:rPr sz="1600" spc="15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600" spc="14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65" dirty="0">
                <a:solidFill>
                  <a:srgbClr val="0071BB"/>
                </a:solidFill>
                <a:latin typeface="Microsoft Sans Serif"/>
                <a:cs typeface="Microsoft Sans Serif"/>
              </a:rPr>
              <a:t>как</a:t>
            </a:r>
            <a:r>
              <a:rPr sz="1600" spc="254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услуга),</a:t>
            </a:r>
            <a:r>
              <a:rPr sz="1600" spc="15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которая</a:t>
            </a:r>
            <a:r>
              <a:rPr sz="1600" spc="16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позволяет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2329" y="2100783"/>
            <a:ext cx="6136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3000" algn="l"/>
                <a:tab pos="2327275" algn="l"/>
                <a:tab pos="3373120" algn="l"/>
                <a:tab pos="3650615" algn="l"/>
                <a:tab pos="4933950" algn="l"/>
              </a:tabLst>
            </a:pP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управлять	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процессом	обучения	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	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оценивания	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результатов.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34465" algn="l"/>
                <a:tab pos="3301365" algn="l"/>
                <a:tab pos="5223510" algn="l"/>
              </a:tabLst>
            </a:pP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разработать	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индивидуальный	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образовательный	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маршрут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5773" y="2100783"/>
            <a:ext cx="36131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70940" algn="l"/>
                <a:tab pos="1750060" algn="l"/>
                <a:tab pos="2988945" algn="l"/>
              </a:tabLst>
            </a:pP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Б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ла</a:t>
            </a:r>
            <a:r>
              <a:rPr sz="1600" spc="-35" dirty="0">
                <a:solidFill>
                  <a:srgbClr val="0071BB"/>
                </a:solidFill>
                <a:latin typeface="Microsoft Sans Serif"/>
                <a:cs typeface="Microsoft Sans Serif"/>
              </a:rPr>
              <a:t>г</a:t>
            </a:r>
            <a:r>
              <a:rPr sz="1600" spc="-45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да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р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я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э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т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й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пл</a:t>
            </a:r>
            <a:r>
              <a:rPr sz="1600" spc="-40" dirty="0">
                <a:solidFill>
                  <a:srgbClr val="0071BB"/>
                </a:solidFill>
                <a:latin typeface="Microsoft Sans Serif"/>
                <a:cs typeface="Microsoft Sans Serif"/>
              </a:rPr>
              <a:t>а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т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ф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орм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е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	</a:t>
            </a:r>
            <a:r>
              <a:rPr sz="1600" spc="-55" dirty="0">
                <a:solidFill>
                  <a:srgbClr val="0071BB"/>
                </a:solidFill>
                <a:latin typeface="Microsoft Sans Serif"/>
                <a:cs typeface="Microsoft Sans Serif"/>
              </a:rPr>
              <a:t>м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r>
              <a:rPr sz="1600" spc="-60" dirty="0">
                <a:solidFill>
                  <a:srgbClr val="0071BB"/>
                </a:solidFill>
                <a:latin typeface="Microsoft Sans Serif"/>
                <a:cs typeface="Microsoft Sans Serif"/>
              </a:rPr>
              <a:t>ж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н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о</a:t>
            </a:r>
            <a:endParaRPr sz="1600">
              <a:latin typeface="Microsoft Sans Serif"/>
              <a:cs typeface="Microsoft Sans Serif"/>
            </a:endParaRPr>
          </a:p>
          <a:p>
            <a:pPr marL="40005">
              <a:lnSpc>
                <a:spcPct val="100000"/>
              </a:lnSpc>
              <a:spcBef>
                <a:spcPts val="5"/>
              </a:spcBef>
            </a:pP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педагога,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1219" y="2345181"/>
            <a:ext cx="755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создать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78771" y="2345181"/>
            <a:ext cx="1471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корпоративный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2329" y="2589022"/>
            <a:ext cx="98875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(муниципальный,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профессиональный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71BB"/>
                </a:solidFill>
                <a:latin typeface="Microsoft Sans Serif"/>
                <a:cs typeface="Microsoft Sans Serif"/>
              </a:rPr>
              <a:t>т.д.)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портал,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организовать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обучение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наставников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наставляемых,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71BB"/>
                </a:solidFill>
                <a:latin typeface="Microsoft Sans Serif"/>
                <a:cs typeface="Microsoft Sans Serif"/>
              </a:rPr>
              <a:t>создать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единую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внутреннюю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71BB"/>
                </a:solidFill>
                <a:latin typeface="Microsoft Sans Serif"/>
                <a:cs typeface="Microsoft Sans Serif"/>
              </a:rPr>
              <a:t>базу</a:t>
            </a:r>
            <a:r>
              <a:rPr sz="1600" spc="-3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данных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информации,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собрать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обработать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статистические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данные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и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провести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аналитические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исследования.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Подобной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платформой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сегодня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 является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LMS Moodle. Параллельно с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этой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платформой </a:t>
            </a:r>
            <a:r>
              <a:rPr sz="1600" spc="-40" dirty="0">
                <a:solidFill>
                  <a:srgbClr val="0071BB"/>
                </a:solidFill>
                <a:latin typeface="Microsoft Sans Serif"/>
                <a:cs typeface="Microsoft Sans Serif"/>
              </a:rPr>
              <a:t>может </a:t>
            </a:r>
            <a:r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быть </a:t>
            </a:r>
            <a:r>
              <a:rPr sz="1600" spc="-10" dirty="0">
                <a:solidFill>
                  <a:srgbClr val="0071BB"/>
                </a:solidFill>
                <a:latin typeface="Microsoft Sans Serif"/>
                <a:cs typeface="Microsoft Sans Serif"/>
              </a:rPr>
              <a:t>задействован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коммуникативный </a:t>
            </a: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 потенциал</a:t>
            </a:r>
            <a:r>
              <a:rPr sz="1600" spc="4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71BB"/>
                </a:solidFill>
                <a:latin typeface="Microsoft Sans Serif"/>
                <a:cs typeface="Microsoft Sans Serif"/>
              </a:rPr>
              <a:t>мессенджера</a:t>
            </a:r>
            <a:r>
              <a:rPr sz="1600" spc="25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71BB"/>
                </a:solidFill>
                <a:latin typeface="Microsoft Sans Serif"/>
                <a:cs typeface="Microsoft Sans Serif"/>
              </a:rPr>
              <a:t>Telegram</a:t>
            </a:r>
            <a:r>
              <a:rPr sz="1600" spc="30" dirty="0">
                <a:solidFill>
                  <a:srgbClr val="0071BB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(</a:t>
            </a:r>
            <a:r>
              <a:rPr sz="16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/>
                <a:cs typeface="Microsoft Sans Serif"/>
                <a:hlinkClick r:id="rId3"/>
              </a:rPr>
              <a:t>https://t.me/VRME2020</a:t>
            </a:r>
            <a:r>
              <a:rPr sz="1600" spc="-5" dirty="0">
                <a:solidFill>
                  <a:srgbClr val="0071BB"/>
                </a:solidFill>
                <a:latin typeface="Microsoft Sans Serif"/>
                <a:cs typeface="Microsoft Sans Serif"/>
              </a:rPr>
              <a:t>).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980" y="4587240"/>
            <a:ext cx="2548127" cy="190804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9640" y="4587240"/>
            <a:ext cx="2532888" cy="18973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73440" y="4597908"/>
            <a:ext cx="2532888" cy="189738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7567" y="1252219"/>
            <a:ext cx="9017635" cy="4712970"/>
            <a:chOff x="1877567" y="1252219"/>
            <a:chExt cx="9017635" cy="4712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4435" y="1339595"/>
              <a:ext cx="8842248" cy="45369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77568" y="1252219"/>
              <a:ext cx="9017635" cy="4712970"/>
            </a:xfrm>
            <a:custGeom>
              <a:avLst/>
              <a:gdLst/>
              <a:ahLst/>
              <a:cxnLst/>
              <a:rect l="l" t="t" r="r" b="b"/>
              <a:pathLst>
                <a:path w="9017635" h="4712970">
                  <a:moveTo>
                    <a:pt x="8946769" y="71120"/>
                  </a:moveTo>
                  <a:lnTo>
                    <a:pt x="8929116" y="71120"/>
                  </a:lnTo>
                  <a:lnTo>
                    <a:pt x="8929116" y="88900"/>
                  </a:lnTo>
                  <a:lnTo>
                    <a:pt x="8929116" y="4624070"/>
                  </a:lnTo>
                  <a:lnTo>
                    <a:pt x="88392" y="4624070"/>
                  </a:lnTo>
                  <a:lnTo>
                    <a:pt x="88392" y="88900"/>
                  </a:lnTo>
                  <a:lnTo>
                    <a:pt x="8929116" y="88900"/>
                  </a:lnTo>
                  <a:lnTo>
                    <a:pt x="8929116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4624070"/>
                  </a:lnTo>
                  <a:lnTo>
                    <a:pt x="70739" y="4641850"/>
                  </a:lnTo>
                  <a:lnTo>
                    <a:pt x="8946769" y="4641850"/>
                  </a:lnTo>
                  <a:lnTo>
                    <a:pt x="8946769" y="4624324"/>
                  </a:lnTo>
                  <a:lnTo>
                    <a:pt x="8946769" y="4624070"/>
                  </a:lnTo>
                  <a:lnTo>
                    <a:pt x="8946769" y="88900"/>
                  </a:lnTo>
                  <a:lnTo>
                    <a:pt x="8946769" y="71120"/>
                  </a:lnTo>
                  <a:close/>
                </a:path>
                <a:path w="9017635" h="4712970">
                  <a:moveTo>
                    <a:pt x="901750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4659630"/>
                  </a:lnTo>
                  <a:lnTo>
                    <a:pt x="0" y="4712970"/>
                  </a:lnTo>
                  <a:lnTo>
                    <a:pt x="9017508" y="4712970"/>
                  </a:lnTo>
                  <a:lnTo>
                    <a:pt x="9017508" y="4659693"/>
                  </a:lnTo>
                  <a:lnTo>
                    <a:pt x="9017508" y="53594"/>
                  </a:lnTo>
                  <a:lnTo>
                    <a:pt x="8964422" y="53594"/>
                  </a:lnTo>
                  <a:lnTo>
                    <a:pt x="8964422" y="4659630"/>
                  </a:lnTo>
                  <a:lnTo>
                    <a:pt x="53086" y="4659630"/>
                  </a:lnTo>
                  <a:lnTo>
                    <a:pt x="53086" y="53340"/>
                  </a:lnTo>
                  <a:lnTo>
                    <a:pt x="9017508" y="53340"/>
                  </a:lnTo>
                  <a:lnTo>
                    <a:pt x="9017508" y="0"/>
                  </a:lnTo>
                  <a:close/>
                </a:path>
              </a:pathLst>
            </a:custGeom>
            <a:solidFill>
              <a:srgbClr val="79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224027"/>
            <a:ext cx="1548384" cy="8656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54604" y="451815"/>
            <a:ext cx="19977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2E5496"/>
                </a:solidFill>
              </a:rPr>
              <a:t>LMS-система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9044" y="1181100"/>
            <a:ext cx="7522845" cy="5302250"/>
            <a:chOff x="3019044" y="1181100"/>
            <a:chExt cx="7522845" cy="5302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912" y="1267968"/>
              <a:ext cx="7347204" cy="51267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9044" y="1181099"/>
              <a:ext cx="7522845" cy="5302250"/>
            </a:xfrm>
            <a:custGeom>
              <a:avLst/>
              <a:gdLst/>
              <a:ahLst/>
              <a:cxnLst/>
              <a:rect l="l" t="t" r="r" b="b"/>
              <a:pathLst>
                <a:path w="7522845" h="5302250">
                  <a:moveTo>
                    <a:pt x="7451725" y="71120"/>
                  </a:moveTo>
                  <a:lnTo>
                    <a:pt x="7434072" y="71120"/>
                  </a:lnTo>
                  <a:lnTo>
                    <a:pt x="7434072" y="88900"/>
                  </a:lnTo>
                  <a:lnTo>
                    <a:pt x="7434072" y="5213350"/>
                  </a:lnTo>
                  <a:lnTo>
                    <a:pt x="88392" y="5213350"/>
                  </a:lnTo>
                  <a:lnTo>
                    <a:pt x="88392" y="88900"/>
                  </a:lnTo>
                  <a:lnTo>
                    <a:pt x="7434072" y="88900"/>
                  </a:lnTo>
                  <a:lnTo>
                    <a:pt x="7434072" y="71120"/>
                  </a:lnTo>
                  <a:lnTo>
                    <a:pt x="70739" y="71120"/>
                  </a:lnTo>
                  <a:lnTo>
                    <a:pt x="70739" y="88900"/>
                  </a:lnTo>
                  <a:lnTo>
                    <a:pt x="70739" y="5213350"/>
                  </a:lnTo>
                  <a:lnTo>
                    <a:pt x="70739" y="5231130"/>
                  </a:lnTo>
                  <a:lnTo>
                    <a:pt x="7451725" y="5231130"/>
                  </a:lnTo>
                  <a:lnTo>
                    <a:pt x="7451725" y="5213604"/>
                  </a:lnTo>
                  <a:lnTo>
                    <a:pt x="7451725" y="5213350"/>
                  </a:lnTo>
                  <a:lnTo>
                    <a:pt x="7451725" y="88900"/>
                  </a:lnTo>
                  <a:lnTo>
                    <a:pt x="7451725" y="88392"/>
                  </a:lnTo>
                  <a:lnTo>
                    <a:pt x="7451725" y="71120"/>
                  </a:lnTo>
                  <a:close/>
                </a:path>
                <a:path w="7522845" h="5302250">
                  <a:moveTo>
                    <a:pt x="7522464" y="0"/>
                  </a:moveTo>
                  <a:lnTo>
                    <a:pt x="7469378" y="0"/>
                  </a:lnTo>
                  <a:lnTo>
                    <a:pt x="7469378" y="53340"/>
                  </a:lnTo>
                  <a:lnTo>
                    <a:pt x="7469378" y="5248910"/>
                  </a:lnTo>
                  <a:lnTo>
                    <a:pt x="53086" y="5248910"/>
                  </a:lnTo>
                  <a:lnTo>
                    <a:pt x="53086" y="53340"/>
                  </a:lnTo>
                  <a:lnTo>
                    <a:pt x="7469378" y="53340"/>
                  </a:lnTo>
                  <a:lnTo>
                    <a:pt x="7469378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5248910"/>
                  </a:lnTo>
                  <a:lnTo>
                    <a:pt x="0" y="5302250"/>
                  </a:lnTo>
                  <a:lnTo>
                    <a:pt x="7522464" y="5302250"/>
                  </a:lnTo>
                  <a:lnTo>
                    <a:pt x="7522464" y="5248961"/>
                  </a:lnTo>
                  <a:lnTo>
                    <a:pt x="7522464" y="53340"/>
                  </a:lnTo>
                  <a:lnTo>
                    <a:pt x="7522464" y="53086"/>
                  </a:lnTo>
                  <a:lnTo>
                    <a:pt x="7522464" y="0"/>
                  </a:lnTo>
                  <a:close/>
                </a:path>
              </a:pathLst>
            </a:custGeom>
            <a:solidFill>
              <a:srgbClr val="79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59" y="224027"/>
            <a:ext cx="1548384" cy="8656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111" y="1916615"/>
            <a:ext cx="1299601" cy="129960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63672" y="358266"/>
            <a:ext cx="3132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E5496"/>
                </a:solidFill>
                <a:hlinkClick r:id="rId5"/>
              </a:rPr>
              <a:t>nastavnik@apkpro.ru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761" y="393903"/>
            <a:ext cx="1752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участников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78039" y="393903"/>
            <a:ext cx="2767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функционального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6679" y="393903"/>
            <a:ext cx="26676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Анкетирование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283460" algn="l"/>
              </a:tabLst>
            </a:pPr>
            <a:r>
              <a:rPr sz="2400" b="1" spc="-40" dirty="0">
                <a:solidFill>
                  <a:srgbClr val="2E5496"/>
                </a:solidFill>
                <a:latin typeface="Arial"/>
                <a:cs typeface="Arial"/>
              </a:rPr>
              <a:t>м</a:t>
            </a:r>
            <a:r>
              <a:rPr sz="2400" b="1" dirty="0">
                <a:solidFill>
                  <a:srgbClr val="2E5496"/>
                </a:solidFill>
                <a:latin typeface="Arial"/>
                <a:cs typeface="Arial"/>
              </a:rPr>
              <a:t>он</a:t>
            </a:r>
            <a:r>
              <a:rPr sz="2400" b="1" spc="10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400" b="1" spc="-60" dirty="0">
                <a:solidFill>
                  <a:srgbClr val="2E5496"/>
                </a:solidFill>
                <a:latin typeface="Arial"/>
                <a:cs typeface="Arial"/>
              </a:rPr>
              <a:t>т</a:t>
            </a:r>
            <a:r>
              <a:rPr sz="2400" b="1" dirty="0">
                <a:solidFill>
                  <a:srgbClr val="2E5496"/>
                </a:solidFill>
                <a:latin typeface="Arial"/>
                <a:cs typeface="Arial"/>
              </a:rPr>
              <a:t>ор</a:t>
            </a:r>
            <a:r>
              <a:rPr sz="2400" b="1" spc="5" dirty="0">
                <a:solidFill>
                  <a:srgbClr val="2E5496"/>
                </a:solidFill>
                <a:latin typeface="Arial"/>
                <a:cs typeface="Arial"/>
              </a:rPr>
              <a:t>и</a:t>
            </a:r>
            <a:r>
              <a:rPr sz="2400" b="1" dirty="0">
                <a:solidFill>
                  <a:srgbClr val="2E5496"/>
                </a:solidFill>
                <a:latin typeface="Arial"/>
                <a:cs typeface="Arial"/>
              </a:rPr>
              <a:t>нга	по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2826" y="760221"/>
            <a:ext cx="4855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1150" algn="l"/>
                <a:tab pos="3608070" algn="l"/>
              </a:tabLst>
            </a:pPr>
            <a:r>
              <a:rPr sz="2400" b="1" spc="-15" dirty="0">
                <a:solidFill>
                  <a:srgbClr val="2E5496"/>
                </a:solidFill>
                <a:latin typeface="Arial"/>
                <a:cs typeface="Arial"/>
              </a:rPr>
              <a:t>вопросу	</a:t>
            </a:r>
            <a:r>
              <a:rPr sz="2400" b="1" spc="-10" dirty="0">
                <a:solidFill>
                  <a:srgbClr val="2E5496"/>
                </a:solidFill>
                <a:latin typeface="Arial"/>
                <a:cs typeface="Arial"/>
              </a:rPr>
              <a:t>разработки	сервера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6679" y="1125982"/>
            <a:ext cx="5231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2E5496"/>
                </a:solidFill>
                <a:latin typeface="Arial"/>
                <a:cs typeface="Arial"/>
              </a:rPr>
              <a:t>«НАСТАВНИК</a:t>
            </a:r>
            <a:r>
              <a:rPr sz="2400" b="1" dirty="0">
                <a:solidFill>
                  <a:srgbClr val="2E5496"/>
                </a:solidFill>
                <a:latin typeface="Arial"/>
                <a:cs typeface="Arial"/>
              </a:rPr>
              <a:t> –</a:t>
            </a:r>
            <a:r>
              <a:rPr sz="2400" b="1" spc="-4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2E5496"/>
                </a:solidFill>
                <a:latin typeface="Arial"/>
                <a:cs typeface="Arial"/>
              </a:rPr>
              <a:t>НАСТАВЛЯЕМЫЙ»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02179" y="1438910"/>
            <a:ext cx="8624570" cy="4634230"/>
            <a:chOff x="2202179" y="1438910"/>
            <a:chExt cx="8624570" cy="4634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9047" y="1525524"/>
              <a:ext cx="8449056" cy="44592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02180" y="1438909"/>
              <a:ext cx="8624570" cy="4634230"/>
            </a:xfrm>
            <a:custGeom>
              <a:avLst/>
              <a:gdLst/>
              <a:ahLst/>
              <a:cxnLst/>
              <a:rect l="l" t="t" r="r" b="b"/>
              <a:pathLst>
                <a:path w="8624570" h="4634230">
                  <a:moveTo>
                    <a:pt x="8553577" y="71120"/>
                  </a:moveTo>
                  <a:lnTo>
                    <a:pt x="70739" y="71120"/>
                  </a:lnTo>
                  <a:lnTo>
                    <a:pt x="70739" y="87630"/>
                  </a:lnTo>
                  <a:lnTo>
                    <a:pt x="70739" y="4545330"/>
                  </a:lnTo>
                  <a:lnTo>
                    <a:pt x="70739" y="4563110"/>
                  </a:lnTo>
                  <a:lnTo>
                    <a:pt x="8553577" y="4563110"/>
                  </a:lnTo>
                  <a:lnTo>
                    <a:pt x="8553577" y="4545850"/>
                  </a:lnTo>
                  <a:lnTo>
                    <a:pt x="8553577" y="4545330"/>
                  </a:lnTo>
                  <a:lnTo>
                    <a:pt x="8553577" y="88138"/>
                  </a:lnTo>
                  <a:lnTo>
                    <a:pt x="8535924" y="88138"/>
                  </a:lnTo>
                  <a:lnTo>
                    <a:pt x="8535924" y="4545330"/>
                  </a:lnTo>
                  <a:lnTo>
                    <a:pt x="88392" y="4545330"/>
                  </a:lnTo>
                  <a:lnTo>
                    <a:pt x="88392" y="87630"/>
                  </a:lnTo>
                  <a:lnTo>
                    <a:pt x="8553577" y="87630"/>
                  </a:lnTo>
                  <a:lnTo>
                    <a:pt x="8553577" y="71120"/>
                  </a:lnTo>
                  <a:close/>
                </a:path>
                <a:path w="8624570" h="4634230">
                  <a:moveTo>
                    <a:pt x="8624316" y="0"/>
                  </a:moveTo>
                  <a:lnTo>
                    <a:pt x="8571230" y="0"/>
                  </a:lnTo>
                  <a:lnTo>
                    <a:pt x="8571230" y="53340"/>
                  </a:lnTo>
                  <a:lnTo>
                    <a:pt x="8571230" y="4580890"/>
                  </a:lnTo>
                  <a:lnTo>
                    <a:pt x="53086" y="4580890"/>
                  </a:lnTo>
                  <a:lnTo>
                    <a:pt x="53086" y="53340"/>
                  </a:lnTo>
                  <a:lnTo>
                    <a:pt x="8571230" y="53340"/>
                  </a:lnTo>
                  <a:lnTo>
                    <a:pt x="857123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4580890"/>
                  </a:lnTo>
                  <a:lnTo>
                    <a:pt x="0" y="4634230"/>
                  </a:lnTo>
                  <a:lnTo>
                    <a:pt x="8624316" y="4634230"/>
                  </a:lnTo>
                  <a:lnTo>
                    <a:pt x="8624316" y="4581195"/>
                  </a:lnTo>
                  <a:lnTo>
                    <a:pt x="8624316" y="4580890"/>
                  </a:lnTo>
                  <a:lnTo>
                    <a:pt x="8624316" y="53340"/>
                  </a:lnTo>
                  <a:lnTo>
                    <a:pt x="8624316" y="52832"/>
                  </a:lnTo>
                  <a:lnTo>
                    <a:pt x="8624316" y="0"/>
                  </a:lnTo>
                  <a:close/>
                </a:path>
              </a:pathLst>
            </a:custGeom>
            <a:solidFill>
              <a:srgbClr val="79B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917" y="1643217"/>
            <a:ext cx="1375481" cy="13754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04" y="368808"/>
            <a:ext cx="1549908" cy="8656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3742" y="428624"/>
            <a:ext cx="7200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О</a:t>
            </a:r>
            <a:r>
              <a:rPr sz="2800" spc="5" dirty="0"/>
              <a:t> </a:t>
            </a:r>
            <a:r>
              <a:rPr sz="2800" spc="-10" dirty="0"/>
              <a:t>сервисе</a:t>
            </a:r>
            <a:r>
              <a:rPr sz="2800" spc="40" dirty="0"/>
              <a:t> </a:t>
            </a:r>
            <a:r>
              <a:rPr sz="2800" spc="-10" dirty="0"/>
              <a:t>«Наставник</a:t>
            </a:r>
            <a:r>
              <a:rPr sz="2800" spc="70" dirty="0"/>
              <a:t> </a:t>
            </a:r>
            <a:r>
              <a:rPr sz="2800" spc="-5" dirty="0"/>
              <a:t>–</a:t>
            </a:r>
            <a:r>
              <a:rPr sz="2800" spc="15" dirty="0"/>
              <a:t> </a:t>
            </a:r>
            <a:r>
              <a:rPr sz="2800" spc="-15" dirty="0"/>
              <a:t>наставляемый»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</a:pPr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едагоги со всей страны расскажут о лучших практиках наставничества на марафоне Академии Минпросвещения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9482666" cy="5334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1676400" cy="165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binet-19\Desktop\для семина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9945688" cy="591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303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ЦИФРОВЫЕ ИНСТРУМЕНТЫ НАСТАВНИЧЕСТВА  ПЕДАГОГИЧЕСКИХ РАБОТНИКОВ</vt:lpstr>
      <vt:lpstr>Особенности реализации наставничества  педагогических работников в цифровую эпоху</vt:lpstr>
      <vt:lpstr>Цифровые инструменты наставничества</vt:lpstr>
      <vt:lpstr>LMS-система</vt:lpstr>
      <vt:lpstr>nastavnik@apkpro.ru</vt:lpstr>
      <vt:lpstr>Слайд 6</vt:lpstr>
      <vt:lpstr>О сервисе «Наставник – наставляемый»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kabinet-19</cp:lastModifiedBy>
  <cp:revision>2</cp:revision>
  <dcterms:created xsi:type="dcterms:W3CDTF">2023-04-05T06:07:56Z</dcterms:created>
  <dcterms:modified xsi:type="dcterms:W3CDTF">2023-04-05T06:17:48Z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2023-04-05T00:00:00Z</vt:filetime>
  </property>
</Properties>
</file>